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1" r:id="rId2"/>
    <p:sldMasterId id="2147483679" r:id="rId3"/>
    <p:sldMasterId id="2147483724" r:id="rId4"/>
    <p:sldMasterId id="2147483749" r:id="rId5"/>
  </p:sldMasterIdLst>
  <p:notesMasterIdLst>
    <p:notesMasterId r:id="rId13"/>
  </p:notesMasterIdLst>
  <p:handoutMasterIdLst>
    <p:handoutMasterId r:id="rId14"/>
  </p:handoutMasterIdLst>
  <p:sldIdLst>
    <p:sldId id="612" r:id="rId6"/>
    <p:sldId id="651" r:id="rId7"/>
    <p:sldId id="656" r:id="rId8"/>
    <p:sldId id="654" r:id="rId9"/>
    <p:sldId id="659" r:id="rId10"/>
    <p:sldId id="616" r:id="rId11"/>
    <p:sldId id="673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Guise" initials="IG" lastIdx="3" clrIdx="0">
    <p:extLst>
      <p:ext uri="{19B8F6BF-5375-455C-9EA6-DF929625EA0E}">
        <p15:presenceInfo xmlns:p15="http://schemas.microsoft.com/office/powerpoint/2012/main" userId="Isabelle Gui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9F0"/>
    <a:srgbClr val="242A4D"/>
    <a:srgbClr val="222749"/>
    <a:srgbClr val="F0A32B"/>
    <a:srgbClr val="FFFFFF"/>
    <a:srgbClr val="EEECCA"/>
    <a:srgbClr val="FCAC2A"/>
    <a:srgbClr val="13152F"/>
    <a:srgbClr val="278BC7"/>
    <a:srgbClr val="D2E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6114" autoAdjust="0"/>
  </p:normalViewPr>
  <p:slideViewPr>
    <p:cSldViewPr snapToGrid="0" snapToObjects="1">
      <p:cViewPr varScale="1">
        <p:scale>
          <a:sx n="62" d="100"/>
          <a:sy n="62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496"/>
    </p:cViewPr>
  </p:sorterViewPr>
  <p:notesViewPr>
    <p:cSldViewPr snapToGrid="0" snapToObjects="1">
      <p:cViewPr varScale="1">
        <p:scale>
          <a:sx n="88" d="100"/>
          <a:sy n="88" d="100"/>
        </p:scale>
        <p:origin x="382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25C4C5F-095C-4A04-8741-6AB7394C28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4ACB8D-6875-4757-A366-CB8BD0D7CC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FF0C3-5D01-4BFD-B296-0D64B2D83252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D2E16-17D5-4590-A9DC-BD1C3CEA0A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59F760-C845-40F3-ACFD-57EB0C6ECC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15C7F-0B2F-439D-A2A2-D65E82E4DAB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49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AD96C-1B08-F54B-B1CA-F94BE8558CDE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27EBA-C4EF-AD46-BC93-8CCD434413D1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85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dirty="0"/>
          </a:p>
          <a:p>
            <a:r>
              <a:rPr lang="fr-FR" sz="1200" b="1" u="sng" dirty="0"/>
              <a:t>DESPUÉS : </a:t>
            </a:r>
            <a:r>
              <a:rPr lang="fr-FR" sz="1200" b="1" u="sng" dirty="0" err="1"/>
              <a:t>Video</a:t>
            </a:r>
            <a:r>
              <a:rPr lang="fr-FR" sz="1200" b="1" u="sng" dirty="0"/>
              <a:t> : 2_PENTAGON PAPER</a:t>
            </a:r>
            <a:endParaRPr lang="fr-FR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7EBA-C4EF-AD46-BC93-8CCD434413D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63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7EBA-C4EF-AD46-BC93-8CCD434413D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63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7EBA-C4EF-AD46-BC93-8CCD434413D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73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7EBA-C4EF-AD46-BC93-8CCD434413D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92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7EBA-C4EF-AD46-BC93-8CCD434413D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97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7EBA-C4EF-AD46-BC93-8CCD434413D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22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Descente des intervenants </a:t>
            </a:r>
          </a:p>
          <a:p>
            <a:r>
              <a:rPr lang="fr-FR" dirty="0"/>
              <a:t>&gt;&gt; jingle : 1_Mission impossible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7EBA-C4EF-AD46-BC93-8CCD434413D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4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u-entreprendre.org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reseau-entreprendre.org/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u-entreprendre.org/" TargetMode="External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u-entreprendre.org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" b="-2"/>
          <a:stretch/>
        </p:blipFill>
        <p:spPr>
          <a:xfrm>
            <a:off x="0" y="-27384"/>
            <a:ext cx="12192000" cy="6661471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527051" y="6444238"/>
            <a:ext cx="11137900" cy="12465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bg1"/>
                </a:solidFill>
              </a:rPr>
              <a:t>Association reconnue d’utilité publique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2613189"/>
            <a:ext cx="11137900" cy="863600"/>
          </a:xfrm>
          <a:prstGeom prst="rect">
            <a:avLst/>
          </a:prstGeom>
        </p:spPr>
        <p:txBody>
          <a:bodyPr/>
          <a:lstStyle>
            <a:lvl1pPr marL="0" indent="0" algn="ctr">
              <a:defRPr sz="2000" cap="all">
                <a:solidFill>
                  <a:schemeClr val="bg1"/>
                </a:solidFill>
              </a:defRPr>
            </a:lvl1pPr>
            <a:lvl2pPr marL="0" indent="0" algn="ctr">
              <a:defRPr sz="140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Modifiez le style des sous-titres du masque</a:t>
            </a:r>
          </a:p>
          <a:p>
            <a:pPr lvl="1"/>
            <a:r>
              <a:rPr lang="fr-FR" dirty="0"/>
              <a:t>JJ MOIS AAAA</a:t>
            </a:r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527050" y="1180029"/>
            <a:ext cx="11137900" cy="1154225"/>
          </a:xfrm>
          <a:prstGeom prst="rect">
            <a:avLst/>
          </a:prstGeom>
        </p:spPr>
        <p:txBody>
          <a:bodyPr vert="horz" lIns="36000" tIns="0" rIns="3600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 cap="all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2613189"/>
            <a:ext cx="11137900" cy="863600"/>
          </a:xfrm>
          <a:prstGeom prst="rect">
            <a:avLst/>
          </a:prstGeom>
        </p:spPr>
        <p:txBody>
          <a:bodyPr/>
          <a:lstStyle>
            <a:lvl1pPr marL="0" indent="0" algn="ctr">
              <a:defRPr sz="2000" cap="all">
                <a:solidFill>
                  <a:schemeClr val="bg1"/>
                </a:solidFill>
              </a:defRPr>
            </a:lvl1pPr>
            <a:lvl2pPr marL="0" indent="0" algn="ctr">
              <a:defRPr sz="140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Modifiez le style des sous-titres du masque</a:t>
            </a:r>
          </a:p>
          <a:p>
            <a:pPr lvl="1"/>
            <a:r>
              <a:rPr lang="fr-FR" dirty="0"/>
              <a:t>JJ MOIS AAAA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5572908"/>
            <a:ext cx="2989220" cy="77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57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050" y="1481192"/>
            <a:ext cx="11137900" cy="4392961"/>
          </a:xfrm>
          <a:prstGeom prst="rect">
            <a:avLst/>
          </a:prstGeom>
        </p:spPr>
        <p:txBody>
          <a:bodyPr/>
          <a:lstStyle>
            <a:lvl1pPr marL="252000" indent="-252000">
              <a:buClr>
                <a:schemeClr val="tx2"/>
              </a:buClr>
              <a:buFont typeface="Symbol" panose="05050102010706020507" pitchFamily="18" charset="2"/>
              <a:buChar char="·"/>
              <a:defRPr sz="2000" b="0" cap="none" baseline="0"/>
            </a:lvl1pPr>
            <a:lvl2pPr marL="468000" indent="-180000">
              <a:buClr>
                <a:schemeClr val="bg2"/>
              </a:buClr>
              <a:buFont typeface="Calibri" panose="020F0502020204030204" pitchFamily="34" charset="0"/>
              <a:buChar char="–"/>
              <a:defRPr>
                <a:solidFill>
                  <a:schemeClr val="bg2"/>
                </a:solidFill>
              </a:defRPr>
            </a:lvl2pPr>
            <a:lvl3pPr marL="720000" indent="-2160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6972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en re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27050" y="1484314"/>
            <a:ext cx="11137900" cy="35288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fr-FR" dirty="0"/>
              <a:t>Modifiez le contenu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27052" y="5157192"/>
            <a:ext cx="11137899" cy="719733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>
              <a:lnSpc>
                <a:spcPct val="90000"/>
              </a:lnSpc>
              <a:spcBef>
                <a:spcPts val="0"/>
              </a:spcBef>
              <a:buClr>
                <a:srgbClr val="00749A"/>
              </a:buClr>
              <a:buSzPct val="130000"/>
              <a:buFontTx/>
              <a:buBlip>
                <a:blip r:embed="rId2"/>
              </a:buBlip>
              <a:defRPr sz="1600" b="1" i="1" cap="none" spc="0" baseline="0">
                <a:solidFill>
                  <a:srgbClr val="00749A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2374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050" y="1484313"/>
            <a:ext cx="5280919" cy="4392961"/>
          </a:xfrm>
          <a:prstGeom prst="rect">
            <a:avLst/>
          </a:prstGeom>
        </p:spPr>
        <p:txBody>
          <a:bodyPr/>
          <a:lstStyle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6384033" y="1479908"/>
            <a:ext cx="5280919" cy="4392961"/>
          </a:xfrm>
          <a:prstGeom prst="rect">
            <a:avLst/>
          </a:prstGeom>
        </p:spPr>
        <p:txBody>
          <a:bodyPr/>
          <a:lstStyle>
            <a:lvl4pPr>
              <a:defRPr/>
            </a:lvl4pPr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79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+ Titre obj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050" y="1484313"/>
            <a:ext cx="5280919" cy="4392612"/>
          </a:xfrm>
          <a:prstGeom prst="rect">
            <a:avLst/>
          </a:prstGeom>
        </p:spPr>
        <p:txBody>
          <a:bodyPr/>
          <a:lstStyle>
            <a:lvl4pPr>
              <a:defRPr/>
            </a:lvl4pPr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>
          <a:xfrm>
            <a:off x="6384033" y="1916831"/>
            <a:ext cx="5280919" cy="3960093"/>
          </a:xfrm>
          <a:prstGeom prst="rect">
            <a:avLst/>
          </a:prstGeom>
        </p:spPr>
        <p:txBody>
          <a:bodyPr/>
          <a:lstStyle>
            <a:lvl4pPr>
              <a:defRPr/>
            </a:lvl4pPr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384033" y="1484314"/>
            <a:ext cx="5280919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 b="1" cap="all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dirty="0"/>
              <a:t>Titre de l'objet</a:t>
            </a:r>
          </a:p>
        </p:txBody>
      </p:sp>
    </p:spTree>
    <p:extLst>
      <p:ext uri="{BB962C8B-B14F-4D97-AF65-F5344CB8AC3E}">
        <p14:creationId xmlns:p14="http://schemas.microsoft.com/office/powerpoint/2010/main" val="231361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ô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62" b="-1"/>
          <a:stretch/>
        </p:blipFill>
        <p:spPr>
          <a:xfrm>
            <a:off x="0" y="-36262"/>
            <a:ext cx="12192000" cy="6314596"/>
          </a:xfrm>
          <a:prstGeom prst="rect">
            <a:avLst/>
          </a:prstGeom>
        </p:spPr>
      </p:pic>
      <p:sp>
        <p:nvSpPr>
          <p:cNvPr id="12" name="ZoneTexte 11">
            <a:hlinkClick r:id="rId3" tooltip="Site Réseau Entreprendre"/>
          </p:cNvPr>
          <p:cNvSpPr txBox="1"/>
          <p:nvPr userDrawn="1"/>
        </p:nvSpPr>
        <p:spPr>
          <a:xfrm>
            <a:off x="533810" y="3005748"/>
            <a:ext cx="11137900" cy="2215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b="0" cap="all" baseline="0" dirty="0">
                <a:solidFill>
                  <a:schemeClr val="bg1"/>
                </a:solidFill>
              </a:rPr>
              <a:t>www.reseau-entreprendre.org </a:t>
            </a:r>
          </a:p>
        </p:txBody>
      </p:sp>
      <p:sp>
        <p:nvSpPr>
          <p:cNvPr id="8" name="ZoneTexte 7"/>
          <p:cNvSpPr txBox="1"/>
          <p:nvPr userDrawn="1"/>
        </p:nvSpPr>
        <p:spPr>
          <a:xfrm rot="20986966">
            <a:off x="1746636" y="5418499"/>
            <a:ext cx="10081120" cy="5539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lvl="0" algn="ctr"/>
            <a:r>
              <a:rPr lang="fr-FR" sz="1800" b="1" dirty="0">
                <a:solidFill>
                  <a:srgbClr val="00749A"/>
                </a:solidFill>
              </a:rPr>
              <a:t>Plus de 10 000 entrepreneurs accompagnés en 30 ans !</a:t>
            </a:r>
          </a:p>
          <a:p>
            <a:pPr lvl="0" algn="ctr"/>
            <a:r>
              <a:rPr lang="fr-FR" sz="1800" dirty="0">
                <a:solidFill>
                  <a:srgbClr val="00749A"/>
                </a:solidFill>
              </a:rPr>
              <a:t>CRÉATEURS DE 110 000 EMPLOIS !</a:t>
            </a:r>
            <a:endParaRPr lang="fr-FR" sz="1600" dirty="0">
              <a:solidFill>
                <a:srgbClr val="00749A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29226" flipH="1">
            <a:off x="3561293" y="5841984"/>
            <a:ext cx="475952" cy="4246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661" y="1523011"/>
            <a:ext cx="1764197" cy="12519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666" y="3458183"/>
            <a:ext cx="1656185" cy="53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12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/>
          <a:stretch/>
        </p:blipFill>
        <p:spPr>
          <a:xfrm>
            <a:off x="3077827" y="-4869"/>
            <a:ext cx="6036351" cy="28163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7051" y="2811496"/>
            <a:ext cx="11137900" cy="1154225"/>
          </a:xfrm>
        </p:spPr>
        <p:txBody>
          <a:bodyPr anchor="b" anchorCtr="0"/>
          <a:lstStyle>
            <a:lvl1pPr>
              <a:defRPr sz="1800" spc="28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7051" y="4541778"/>
            <a:ext cx="11137900" cy="1129680"/>
          </a:xfrm>
        </p:spPr>
        <p:txBody>
          <a:bodyPr>
            <a:normAutofit/>
          </a:bodyPr>
          <a:lstStyle>
            <a:lvl1pPr marL="0" indent="0" algn="ctr">
              <a:buNone/>
              <a:defRPr sz="788" b="0" spc="0" baseline="0">
                <a:solidFill>
                  <a:schemeClr val="bg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04" y="4149080"/>
            <a:ext cx="316992" cy="233172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527053" y="6341978"/>
            <a:ext cx="11137899" cy="3600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844" b="0" cap="none" spc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93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81128"/>
            <a:ext cx="12192000" cy="2276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7051" y="4620478"/>
            <a:ext cx="11137900" cy="1069234"/>
          </a:xfrm>
        </p:spPr>
        <p:txBody>
          <a:bodyPr anchor="b" anchorCtr="0"/>
          <a:lstStyle>
            <a:lvl1pPr>
              <a:defRPr sz="1575" spc="28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04" y="6004140"/>
            <a:ext cx="316992" cy="233172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527053" y="6341978"/>
            <a:ext cx="11137899" cy="3600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844" b="0" cap="none" spc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95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023661" y="6617040"/>
            <a:ext cx="2257939" cy="69250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4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18 ET 19 NOVEMBRE 2014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64085" y="6617040"/>
            <a:ext cx="4800000" cy="69250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4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FORUM DE NOVEMBRE</a:t>
            </a:r>
          </a:p>
        </p:txBody>
      </p:sp>
    </p:spTree>
    <p:extLst>
      <p:ext uri="{BB962C8B-B14F-4D97-AF65-F5344CB8AC3E}">
        <p14:creationId xmlns:p14="http://schemas.microsoft.com/office/powerpoint/2010/main" val="36348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41750" indent="-141750">
              <a:buClr>
                <a:schemeClr val="tx2"/>
              </a:buClr>
              <a:buFont typeface="Symbol" panose="05050102010706020507" pitchFamily="18" charset="2"/>
              <a:buChar char="·"/>
              <a:defRPr sz="1125" b="0" cap="none" baseline="0"/>
            </a:lvl1pPr>
            <a:lvl2pPr marL="263250" indent="-101250">
              <a:buClr>
                <a:schemeClr val="bg2"/>
              </a:buClr>
              <a:buFont typeface="Calibri" panose="020F0502020204030204" pitchFamily="34" charset="0"/>
              <a:buChar char="–"/>
              <a:defRPr>
                <a:solidFill>
                  <a:schemeClr val="bg2"/>
                </a:solidFill>
              </a:defRPr>
            </a:lvl2pPr>
            <a:lvl3pPr marL="405000" indent="-1215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023661" y="6617040"/>
            <a:ext cx="2257939" cy="69250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4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18 ET 19 NOVEMBRE 2014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64085" y="6617040"/>
            <a:ext cx="4800000" cy="69250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4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FORUM DE NOVEMBRE</a:t>
            </a:r>
          </a:p>
        </p:txBody>
      </p:sp>
    </p:spTree>
    <p:extLst>
      <p:ext uri="{BB962C8B-B14F-4D97-AF65-F5344CB8AC3E}">
        <p14:creationId xmlns:p14="http://schemas.microsoft.com/office/powerpoint/2010/main" val="31955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en re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1584" y="1484320"/>
            <a:ext cx="9313365" cy="3528863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21444" indent="-121444">
              <a:buClr>
                <a:schemeClr val="tx1"/>
              </a:buClr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27053" y="5157198"/>
            <a:ext cx="11137899" cy="719733"/>
          </a:xfrm>
        </p:spPr>
        <p:txBody>
          <a:bodyPr>
            <a:normAutofit/>
          </a:bodyPr>
          <a:lstStyle>
            <a:lvl1pPr marL="121500" indent="-121500" algn="l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900" b="1" i="1" cap="none" spc="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023661" y="6617040"/>
            <a:ext cx="2257939" cy="69250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4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18 ET 19 NOVEMBRE 2014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64085" y="6617040"/>
            <a:ext cx="4800000" cy="69250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4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FORUM DE NOVEMBRE</a:t>
            </a:r>
          </a:p>
        </p:txBody>
      </p:sp>
    </p:spTree>
    <p:extLst>
      <p:ext uri="{BB962C8B-B14F-4D97-AF65-F5344CB8AC3E}">
        <p14:creationId xmlns:p14="http://schemas.microsoft.com/office/powerpoint/2010/main" val="23398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527050" y="1700809"/>
            <a:ext cx="8735484" cy="1871663"/>
          </a:xfrm>
          <a:prstGeom prst="rect">
            <a:avLst/>
          </a:prstGeom>
        </p:spPr>
        <p:txBody>
          <a:bodyPr/>
          <a:lstStyle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30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054" y="1484313"/>
            <a:ext cx="5280919" cy="439296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6384037" y="1479914"/>
            <a:ext cx="5280919" cy="439296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023661" y="6617040"/>
            <a:ext cx="2257939" cy="69250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4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18 ET 19 NOVEMBRE 2014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64085" y="6617040"/>
            <a:ext cx="4800000" cy="69250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4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FORUM DE NOVEMBRE</a:t>
            </a:r>
          </a:p>
        </p:txBody>
      </p:sp>
    </p:spTree>
    <p:extLst>
      <p:ext uri="{BB962C8B-B14F-4D97-AF65-F5344CB8AC3E}">
        <p14:creationId xmlns:p14="http://schemas.microsoft.com/office/powerpoint/2010/main" val="275662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+ Titre obj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054" y="1484313"/>
            <a:ext cx="5280919" cy="43926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>
          <a:xfrm>
            <a:off x="6384037" y="1916831"/>
            <a:ext cx="5280919" cy="396009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384037" y="1484315"/>
            <a:ext cx="5280919" cy="95282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619" b="1" cap="all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dirty="0"/>
              <a:t>Titre de l'objet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023661" y="6617040"/>
            <a:ext cx="2257939" cy="69250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4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18 ET 19 NOVEMBRE 2014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64085" y="6617040"/>
            <a:ext cx="4800000" cy="69250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4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FORUM DE NOVEMBRE</a:t>
            </a:r>
          </a:p>
        </p:txBody>
      </p:sp>
    </p:spTree>
    <p:extLst>
      <p:ext uri="{BB962C8B-B14F-4D97-AF65-F5344CB8AC3E}">
        <p14:creationId xmlns:p14="http://schemas.microsoft.com/office/powerpoint/2010/main" val="39939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527053" y="3861048"/>
            <a:ext cx="11137899" cy="6480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619" b="0" cap="none" spc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769" y="-26775"/>
            <a:ext cx="4443993" cy="21259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01" y="2348882"/>
            <a:ext cx="7296927" cy="288037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527051" y="6444240"/>
            <a:ext cx="11137900" cy="70084"/>
          </a:xfrm>
          <a:prstGeom prst="rect">
            <a:avLst/>
          </a:prstGeom>
          <a:noFill/>
        </p:spPr>
        <p:txBody>
          <a:bodyPr wrap="square" lIns="20250" tIns="0" rIns="2025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506" dirty="0">
                <a:solidFill>
                  <a:prstClr val="white"/>
                </a:solidFill>
              </a:rPr>
              <a:t>Association reconnue d’utilité publique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527053" y="4703372"/>
            <a:ext cx="11137899" cy="6480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619" b="0" cap="none" spc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ZoneTexte 11">
            <a:hlinkClick r:id="rId4" tooltip="Site Réseau Entreprendre"/>
          </p:cNvPr>
          <p:cNvSpPr txBox="1"/>
          <p:nvPr userDrawn="1"/>
        </p:nvSpPr>
        <p:spPr>
          <a:xfrm>
            <a:off x="533811" y="2708922"/>
            <a:ext cx="11137900" cy="70084"/>
          </a:xfrm>
          <a:prstGeom prst="rect">
            <a:avLst/>
          </a:prstGeom>
          <a:noFill/>
        </p:spPr>
        <p:txBody>
          <a:bodyPr wrap="square" lIns="20250" tIns="0" rIns="2025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506" b="1" cap="all" dirty="0">
                <a:solidFill>
                  <a:prstClr val="black"/>
                </a:solidFill>
              </a:rPr>
              <a:t>www.reseau-entreprendre.org 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527051" y="3433805"/>
            <a:ext cx="11137900" cy="77970"/>
          </a:xfrm>
          <a:prstGeom prst="rect">
            <a:avLst/>
          </a:prstGeom>
          <a:noFill/>
        </p:spPr>
        <p:txBody>
          <a:bodyPr wrap="square" lIns="20250" tIns="0" rIns="2025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563" b="1" cap="all" dirty="0">
                <a:solidFill>
                  <a:prstClr val="black"/>
                </a:solidFill>
              </a:rPr>
              <a:t>CONTACT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88" y="4579984"/>
            <a:ext cx="115824" cy="7315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99" y="3597956"/>
            <a:ext cx="24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D0FE-B4D0-4001-8D73-FF8C006250E3}" type="datetimeFigureOut">
              <a:rPr lang="fr-FR" smtClean="0">
                <a:solidFill>
                  <a:prstClr val="white"/>
                </a:solidFill>
              </a:rPr>
              <a:pPr/>
              <a:t>25/09/2018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FBC24F62-2415-4B78-880F-FD08368ADCDA}" type="slidenum">
              <a:rPr lang="fr-FR" smtClean="0">
                <a:solidFill>
                  <a:prstClr val="black"/>
                </a:solidFill>
              </a:rPr>
              <a:pPr/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63453"/>
      </p:ext>
    </p:extLst>
  </p:cSld>
  <p:clrMapOvr>
    <a:masterClrMapping/>
  </p:clrMapOvr>
  <p:transition spd="med" advClick="0" advTm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EA43F-9BB6-4586-B19C-793BD6A1A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34D36E-A35A-4B6C-9AB8-7094AFF99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8A5EB8-D296-4A34-A490-9A8E70E3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D4B4-95AD-4C57-9F72-BAE135266E0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096ACA-EFAA-47C7-8B43-AF47A042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E15DB2-765D-47B9-9B1B-BCE5D4B8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C99E-2102-4B48-95C9-08684D66E16D}" type="slidenum">
              <a:rPr lang="fr-FR" smtClean="0"/>
              <a:t>‹Nº›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D2DA2CD-0D10-4BBE-8DD1-E85B6DCAD9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F03A75C-4D0E-4B04-8BED-D586DE539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51" y="6219825"/>
            <a:ext cx="679718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5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397E980-80E6-4FDF-8794-8242EAE24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ABEFA076-1C8F-413C-902A-5B6F50A6C82C}"/>
              </a:ext>
            </a:extLst>
          </p:cNvPr>
          <p:cNvSpPr/>
          <p:nvPr userDrawn="1"/>
        </p:nvSpPr>
        <p:spPr>
          <a:xfrm flipV="1">
            <a:off x="445139" y="1085440"/>
            <a:ext cx="11301721" cy="5321938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FDA58C-613A-4FC6-81E4-539AC2700F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51" y="6219825"/>
            <a:ext cx="679718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89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F31393-C544-499F-8D4A-E8A05A71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C0F0FB-C734-442F-AF50-F4FE338EC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87E069-BE09-478C-A957-495E4901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D4B4-95AD-4C57-9F72-BAE135266E0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82F8D5-763E-4A83-82E9-AAB37066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4566CF-EEFE-40AA-B6E8-B104C3B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C99E-2102-4B48-95C9-08684D66E16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002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368B9-3CF6-4CFE-8362-A270C11F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61FFDE-583D-4C9F-BFA7-755D906B3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C38726-F99A-4391-AEF8-EA601DDF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8E90BB-F07D-4475-B753-61B5D2E3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D4B4-95AD-4C57-9F72-BAE135266E0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FB681D-D8A5-4A33-A4CD-81A1AB6C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FB9826-5FAC-496F-BAE1-9C4F081E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C99E-2102-4B48-95C9-08684D66E16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18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71F088-9188-4E9F-BCB0-53ECF009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A6C36F-C3E9-41AC-A185-C8CB6497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214091-11BD-4695-9B9B-940925E44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647D1F-E213-4430-873C-139A99A61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1BC588-5903-472D-9FD5-444497CCE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400FDC-90C2-4AAC-8B8F-FE4A0B6F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D4B4-95AD-4C57-9F72-BAE135266E0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110F5B-F4AF-4C49-BD58-5AB6355F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3207F3A-E553-4703-83D7-B6AE4C3A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C99E-2102-4B48-95C9-08684D66E16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09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5224B-7EE2-47E6-970E-D1BDA005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25DE70-DB80-4707-9C9A-28625CD6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D4B4-95AD-4C57-9F72-BAE135266E0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6A77B5-C7F2-4320-94CE-E12A8DA2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8AE0C4-B796-4954-8AB9-E5A27987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C99E-2102-4B48-95C9-08684D66E16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02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050" y="1481192"/>
            <a:ext cx="11137900" cy="4392961"/>
          </a:xfrm>
          <a:prstGeom prst="rect">
            <a:avLst/>
          </a:prstGeom>
        </p:spPr>
        <p:txBody>
          <a:bodyPr/>
          <a:lstStyle>
            <a:lvl1pPr marL="252000" indent="-252000">
              <a:buClr>
                <a:schemeClr val="tx2"/>
              </a:buClr>
              <a:buFont typeface="Symbol" panose="05050102010706020507" pitchFamily="18" charset="2"/>
              <a:buChar char="·"/>
              <a:defRPr sz="2000" b="0" cap="none" baseline="0"/>
            </a:lvl1pPr>
            <a:lvl2pPr marL="468000" indent="-180000">
              <a:buClr>
                <a:schemeClr val="bg2"/>
              </a:buClr>
              <a:buFont typeface="Calibri" panose="020F0502020204030204" pitchFamily="34" charset="0"/>
              <a:buChar char="–"/>
              <a:defRPr>
                <a:solidFill>
                  <a:schemeClr val="bg2"/>
                </a:solidFill>
              </a:defRPr>
            </a:lvl2pPr>
            <a:lvl3pPr marL="720000" indent="-2160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92036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E1B9FE-0DEA-4F81-9E14-458324CC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D4B4-95AD-4C57-9F72-BAE135266E0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1E6516-99C5-47A3-BF45-55A1C34E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DAF327-C10D-4946-A8D6-5FF9C177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C99E-2102-4B48-95C9-08684D66E16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387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045B6-A1A4-4A30-84A8-BC88DB8F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AEEEF1-148F-4929-94CA-AB651C644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6A313-BA2A-4EC0-9A71-0F75AE21F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3945C0-269F-4A44-A9A7-5C259C8B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D4B4-95AD-4C57-9F72-BAE135266E0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8EED56-7EDE-4A7B-9E0A-5CC5198D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F3F6DA-73D9-4D3C-A924-171AAE35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C99E-2102-4B48-95C9-08684D66E16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739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3457F-D51D-4217-8D96-5912D1F3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4B93C77-DAD6-4565-BDFC-9D45477B1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75A843-A10F-4D46-8F7D-0D0AE8D3E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0DA68F-D36B-4601-B58D-AEFE8A12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D4B4-95AD-4C57-9F72-BAE135266E0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F113D4-F87A-47AE-ACA8-692FC652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F23BF9-6C67-4D71-B455-AD13CC4C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C99E-2102-4B48-95C9-08684D66E16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725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988A9-30CB-49B1-ADB1-DB234B06A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91A7CE-81E9-47A7-BCDC-E83BC4CBD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5EF3B3-FB07-4646-9EA3-00305B33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D4B4-95AD-4C57-9F72-BAE135266E0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5ED802-99DA-4E3B-A7AE-06CAA0B0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A69873-FBCE-4BDC-8976-2CBD5F1B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C99E-2102-4B48-95C9-08684D66E16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381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A56A9FA-E195-4FB5-9F67-73DE687A1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1082A8-0511-4FC1-9D6C-4C33BAE29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7C28AE-F271-457C-A20C-58098C7E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D4B4-95AD-4C57-9F72-BAE135266E0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2D08AD-0C47-450F-BAE5-7943F6BB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41FECE-40F2-4F42-AEA8-3BBB2971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C99E-2102-4B48-95C9-08684D66E16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059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527050" y="1700809"/>
            <a:ext cx="8735484" cy="1871663"/>
          </a:xfrm>
          <a:prstGeom prst="rect">
            <a:avLst/>
          </a:prstGeom>
        </p:spPr>
        <p:txBody>
          <a:bodyPr/>
          <a:lstStyle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7864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colon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050" y="1481192"/>
            <a:ext cx="11137900" cy="4392961"/>
          </a:xfrm>
          <a:prstGeom prst="rect">
            <a:avLst/>
          </a:prstGeom>
        </p:spPr>
        <p:txBody>
          <a:bodyPr/>
          <a:lstStyle>
            <a:lvl1pPr marL="252000" indent="-252000">
              <a:buClr>
                <a:schemeClr val="tx2"/>
              </a:buClr>
              <a:buFont typeface="Symbol" panose="05050102010706020507" pitchFamily="18" charset="2"/>
              <a:buChar char="·"/>
              <a:defRPr sz="2000" b="0" cap="none" baseline="0"/>
            </a:lvl1pPr>
            <a:lvl2pPr marL="468000" indent="-180000">
              <a:buClr>
                <a:schemeClr val="bg2"/>
              </a:buClr>
              <a:buFont typeface="Calibri" panose="020F0502020204030204" pitchFamily="34" charset="0"/>
              <a:buChar char="–"/>
              <a:defRPr>
                <a:solidFill>
                  <a:schemeClr val="bg2"/>
                </a:solidFill>
              </a:defRPr>
            </a:lvl2pPr>
            <a:lvl3pPr marL="720000" indent="-2160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2856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onne en re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27050" y="1484314"/>
            <a:ext cx="11137900" cy="35288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fr-FR" dirty="0"/>
              <a:t>Modifiez le contenu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27052" y="5157192"/>
            <a:ext cx="11137899" cy="719733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>
              <a:lnSpc>
                <a:spcPct val="90000"/>
              </a:lnSpc>
              <a:spcBef>
                <a:spcPts val="0"/>
              </a:spcBef>
              <a:buClr>
                <a:srgbClr val="00749A"/>
              </a:buClr>
              <a:buSzPct val="130000"/>
              <a:buFontTx/>
              <a:buBlip>
                <a:blip r:embed="rId2"/>
              </a:buBlip>
              <a:defRPr sz="1600" b="1" i="1" cap="none" spc="0" baseline="0">
                <a:solidFill>
                  <a:srgbClr val="00749A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21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ô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5"/>
            <a:ext cx="12192000" cy="647001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7051" y="6444238"/>
            <a:ext cx="11137900" cy="12465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bg1"/>
                </a:solidFill>
              </a:rPr>
              <a:t>Association reconnue d’utilité publique</a:t>
            </a:r>
          </a:p>
        </p:txBody>
      </p:sp>
      <p:sp>
        <p:nvSpPr>
          <p:cNvPr id="18" name="Titre 1"/>
          <p:cNvSpPr>
            <a:spLocks noGrp="1"/>
          </p:cNvSpPr>
          <p:nvPr>
            <p:ph type="ctrTitle"/>
          </p:nvPr>
        </p:nvSpPr>
        <p:spPr>
          <a:xfrm>
            <a:off x="527050" y="1180030"/>
            <a:ext cx="11137900" cy="1154225"/>
          </a:xfrm>
        </p:spPr>
        <p:txBody>
          <a:bodyPr anchor="b" anchorCtr="0"/>
          <a:lstStyle>
            <a:lvl1pPr>
              <a:defRPr sz="3500" spc="5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2613189"/>
            <a:ext cx="11137900" cy="863600"/>
          </a:xfrm>
          <a:prstGeom prst="rect">
            <a:avLst/>
          </a:prstGeom>
        </p:spPr>
        <p:txBody>
          <a:bodyPr/>
          <a:lstStyle>
            <a:lvl1pPr marL="0" indent="0" algn="ctr">
              <a:defRPr sz="2000" cap="all">
                <a:solidFill>
                  <a:schemeClr val="bg1"/>
                </a:solidFill>
              </a:defRPr>
            </a:lvl1pPr>
            <a:lvl2pPr marL="0" indent="0" algn="ctr">
              <a:defRPr sz="140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Modifiez le style des sous-titres du masque</a:t>
            </a:r>
          </a:p>
          <a:p>
            <a:pPr lvl="1"/>
            <a:r>
              <a:rPr lang="fr-FR" dirty="0"/>
              <a:t>JJ MOIS AAAA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41" y="5298994"/>
            <a:ext cx="2304256" cy="122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527050" y="1700809"/>
            <a:ext cx="8735484" cy="1871663"/>
          </a:xfrm>
          <a:prstGeom prst="rect">
            <a:avLst/>
          </a:prstGeom>
        </p:spPr>
        <p:txBody>
          <a:bodyPr/>
          <a:lstStyle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74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en re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27050" y="1484314"/>
            <a:ext cx="11137900" cy="35288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fr-FR" dirty="0"/>
              <a:t>Modifiez le contenu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27052" y="5157192"/>
            <a:ext cx="11137899" cy="719733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>
              <a:lnSpc>
                <a:spcPct val="90000"/>
              </a:lnSpc>
              <a:spcBef>
                <a:spcPts val="0"/>
              </a:spcBef>
              <a:buClr>
                <a:srgbClr val="00749A"/>
              </a:buClr>
              <a:buSzPct val="130000"/>
              <a:buFontTx/>
              <a:buBlip>
                <a:blip r:embed="rId2"/>
              </a:buBlip>
              <a:defRPr sz="1600" b="1" i="1" cap="none" spc="0" baseline="0">
                <a:solidFill>
                  <a:srgbClr val="00749A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78474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050" y="1481192"/>
            <a:ext cx="11137900" cy="4392961"/>
          </a:xfrm>
          <a:prstGeom prst="rect">
            <a:avLst/>
          </a:prstGeom>
        </p:spPr>
        <p:txBody>
          <a:bodyPr/>
          <a:lstStyle>
            <a:lvl1pPr marL="252000" indent="-252000">
              <a:buClr>
                <a:schemeClr val="tx2"/>
              </a:buClr>
              <a:buFont typeface="Symbol" panose="05050102010706020507" pitchFamily="18" charset="2"/>
              <a:buChar char="·"/>
              <a:defRPr sz="2000" b="0" cap="none" baseline="0"/>
            </a:lvl1pPr>
            <a:lvl2pPr marL="468000" indent="-180000">
              <a:buClr>
                <a:schemeClr val="bg2"/>
              </a:buClr>
              <a:buFont typeface="Calibri" panose="020F0502020204030204" pitchFamily="34" charset="0"/>
              <a:buChar char="–"/>
              <a:defRPr>
                <a:solidFill>
                  <a:schemeClr val="bg2"/>
                </a:solidFill>
              </a:defRPr>
            </a:lvl2pPr>
            <a:lvl3pPr marL="720000" indent="-2160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52265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onne en re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27050" y="1484314"/>
            <a:ext cx="11137900" cy="35288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fr-FR" dirty="0"/>
              <a:t>Modifiez le contenu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27052" y="5157192"/>
            <a:ext cx="11137899" cy="719733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>
              <a:lnSpc>
                <a:spcPct val="90000"/>
              </a:lnSpc>
              <a:spcBef>
                <a:spcPts val="0"/>
              </a:spcBef>
              <a:buClr>
                <a:srgbClr val="00749A"/>
              </a:buClr>
              <a:buSzPct val="130000"/>
              <a:buFontTx/>
              <a:buBlip>
                <a:blip r:embed="rId2"/>
              </a:buBlip>
              <a:defRPr sz="1600" b="1" i="1" cap="none" spc="0" baseline="0">
                <a:solidFill>
                  <a:srgbClr val="00749A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8180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050" y="1484313"/>
            <a:ext cx="5280919" cy="4392961"/>
          </a:xfrm>
          <a:prstGeom prst="rect">
            <a:avLst/>
          </a:prstGeom>
        </p:spPr>
        <p:txBody>
          <a:bodyPr/>
          <a:lstStyle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6384033" y="1479908"/>
            <a:ext cx="5280919" cy="4392961"/>
          </a:xfrm>
          <a:prstGeom prst="rect">
            <a:avLst/>
          </a:prstGeom>
        </p:spPr>
        <p:txBody>
          <a:bodyPr/>
          <a:lstStyle>
            <a:lvl4pPr>
              <a:defRPr/>
            </a:lvl4pPr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981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onnes + Titre obj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050" y="1484313"/>
            <a:ext cx="5280919" cy="4392612"/>
          </a:xfrm>
          <a:prstGeom prst="rect">
            <a:avLst/>
          </a:prstGeom>
        </p:spPr>
        <p:txBody>
          <a:bodyPr/>
          <a:lstStyle>
            <a:lvl4pPr>
              <a:defRPr/>
            </a:lvl4pPr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>
          <a:xfrm>
            <a:off x="6384033" y="1916831"/>
            <a:ext cx="5280919" cy="3960093"/>
          </a:xfrm>
          <a:prstGeom prst="rect">
            <a:avLst/>
          </a:prstGeom>
        </p:spPr>
        <p:txBody>
          <a:bodyPr/>
          <a:lstStyle>
            <a:lvl4pPr>
              <a:defRPr/>
            </a:lvl4pPr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384033" y="1484314"/>
            <a:ext cx="5280919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 b="1" cap="all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dirty="0"/>
              <a:t>Titre de l'objet</a:t>
            </a:r>
          </a:p>
        </p:txBody>
      </p:sp>
    </p:spTree>
    <p:extLst>
      <p:ext uri="{BB962C8B-B14F-4D97-AF65-F5344CB8AC3E}">
        <p14:creationId xmlns:p14="http://schemas.microsoft.com/office/powerpoint/2010/main" val="3156686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ô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"/>
          <a:stretch/>
        </p:blipFill>
        <p:spPr>
          <a:xfrm>
            <a:off x="0" y="-27384"/>
            <a:ext cx="12192000" cy="622654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7051" y="6444238"/>
            <a:ext cx="11137900" cy="12465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bg1"/>
                </a:solidFill>
              </a:rPr>
              <a:t>Association reconnue d’utilité publique</a:t>
            </a:r>
          </a:p>
        </p:txBody>
      </p:sp>
      <p:sp>
        <p:nvSpPr>
          <p:cNvPr id="12" name="ZoneTexte 11">
            <a:hlinkClick r:id="rId3" tooltip="Site Réseau Entreprendre"/>
          </p:cNvPr>
          <p:cNvSpPr txBox="1"/>
          <p:nvPr/>
        </p:nvSpPr>
        <p:spPr>
          <a:xfrm>
            <a:off x="533810" y="2853361"/>
            <a:ext cx="11137900" cy="2215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b="0" cap="all" baseline="0" dirty="0">
                <a:solidFill>
                  <a:schemeClr val="bg1"/>
                </a:solidFill>
              </a:rPr>
              <a:t>www.reseau-entreprendre.org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1501367"/>
            <a:ext cx="2016224" cy="10730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90" y="3212977"/>
            <a:ext cx="2064229" cy="50068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20890053">
            <a:off x="1936168" y="5534711"/>
            <a:ext cx="10081120" cy="5539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lvl="0" algn="ctr"/>
            <a:r>
              <a:rPr lang="fr-FR" sz="1800" b="1" dirty="0">
                <a:solidFill>
                  <a:srgbClr val="00749A"/>
                </a:solidFill>
              </a:rPr>
              <a:t>Plus de 10 000 entrepreneurs accompagnés en 30 ans !</a:t>
            </a:r>
          </a:p>
          <a:p>
            <a:pPr lvl="0" algn="ctr"/>
            <a:r>
              <a:rPr lang="fr-FR" sz="1800" dirty="0">
                <a:solidFill>
                  <a:srgbClr val="00749A"/>
                </a:solidFill>
              </a:rPr>
              <a:t>CRÉATEURS DE 110 000 EMPLOIS !</a:t>
            </a:r>
            <a:endParaRPr lang="fr-FR" sz="1600" dirty="0">
              <a:solidFill>
                <a:srgbClr val="00749A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14497" y="5857715"/>
            <a:ext cx="484193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2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onne en re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1584" y="1484314"/>
            <a:ext cx="9313365" cy="35288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15900" indent="-215900">
              <a:buClr>
                <a:schemeClr val="tx1"/>
              </a:buClr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023659" y="6590107"/>
            <a:ext cx="2257939" cy="1231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7 novembre 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64085" y="6590107"/>
            <a:ext cx="4800000" cy="1231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Gouvernance des PME by RE   - Paris</a:t>
            </a:r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27052" y="5157192"/>
            <a:ext cx="11137899" cy="719733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600" b="1" i="1" cap="none" spc="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4466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050" y="1484313"/>
            <a:ext cx="5280919" cy="4392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023659" y="6590107"/>
            <a:ext cx="2257939" cy="1231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7 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64085" y="6590107"/>
            <a:ext cx="4800000" cy="1231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Gouvernance des PME by RE   - Paris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6384033" y="1479908"/>
            <a:ext cx="5280919" cy="4392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878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onnes + Titre obj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050" y="1484313"/>
            <a:ext cx="5280919" cy="4392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023659" y="6590107"/>
            <a:ext cx="2257939" cy="1231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7 novembre 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64085" y="6590107"/>
            <a:ext cx="4800000" cy="1231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Gouvernance des PME by RE   - Paris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>
          <a:xfrm>
            <a:off x="6384033" y="1916831"/>
            <a:ext cx="5280919" cy="3960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384033" y="1484314"/>
            <a:ext cx="5280919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 b="1" cap="all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dirty="0"/>
              <a:t>Titre de l'objet</a:t>
            </a:r>
          </a:p>
        </p:txBody>
      </p:sp>
    </p:spTree>
    <p:extLst>
      <p:ext uri="{BB962C8B-B14F-4D97-AF65-F5344CB8AC3E}">
        <p14:creationId xmlns:p14="http://schemas.microsoft.com/office/powerpoint/2010/main" val="14240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050" y="1484313"/>
            <a:ext cx="5280919" cy="4392961"/>
          </a:xfrm>
          <a:prstGeom prst="rect">
            <a:avLst/>
          </a:prstGeom>
        </p:spPr>
        <p:txBody>
          <a:bodyPr/>
          <a:lstStyle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6384033" y="1479908"/>
            <a:ext cx="5280919" cy="4392961"/>
          </a:xfrm>
          <a:prstGeom prst="rect">
            <a:avLst/>
          </a:prstGeom>
        </p:spPr>
        <p:txBody>
          <a:bodyPr/>
          <a:lstStyle>
            <a:lvl4pPr>
              <a:defRPr/>
            </a:lvl4pPr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396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+ Titre obj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050" y="1484313"/>
            <a:ext cx="5280919" cy="4392612"/>
          </a:xfrm>
          <a:prstGeom prst="rect">
            <a:avLst/>
          </a:prstGeom>
        </p:spPr>
        <p:txBody>
          <a:bodyPr/>
          <a:lstStyle>
            <a:lvl4pPr>
              <a:defRPr/>
            </a:lvl4pPr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>
          <a:xfrm>
            <a:off x="6384033" y="1916831"/>
            <a:ext cx="5280919" cy="3960093"/>
          </a:xfrm>
          <a:prstGeom prst="rect">
            <a:avLst/>
          </a:prstGeom>
        </p:spPr>
        <p:txBody>
          <a:bodyPr/>
          <a:lstStyle>
            <a:lvl4pPr>
              <a:defRPr/>
            </a:lvl4pPr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384033" y="1484314"/>
            <a:ext cx="5280919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 b="1" cap="all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dirty="0"/>
              <a:t>Titre de l'objet</a:t>
            </a:r>
          </a:p>
        </p:txBody>
      </p:sp>
    </p:spTree>
    <p:extLst>
      <p:ext uri="{BB962C8B-B14F-4D97-AF65-F5344CB8AC3E}">
        <p14:creationId xmlns:p14="http://schemas.microsoft.com/office/powerpoint/2010/main" val="28603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ô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2" b="-1"/>
          <a:stretch/>
        </p:blipFill>
        <p:spPr>
          <a:xfrm>
            <a:off x="0" y="-36262"/>
            <a:ext cx="12192000" cy="6314596"/>
          </a:xfrm>
          <a:prstGeom prst="rect">
            <a:avLst/>
          </a:prstGeom>
        </p:spPr>
      </p:pic>
      <p:sp>
        <p:nvSpPr>
          <p:cNvPr id="12" name="ZoneTexte 11">
            <a:hlinkClick r:id="rId3" tooltip="Site Réseau Entreprendre"/>
          </p:cNvPr>
          <p:cNvSpPr txBox="1"/>
          <p:nvPr userDrawn="1"/>
        </p:nvSpPr>
        <p:spPr>
          <a:xfrm>
            <a:off x="533810" y="3005748"/>
            <a:ext cx="11137900" cy="2215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b="0" cap="all" baseline="0" dirty="0">
                <a:solidFill>
                  <a:schemeClr val="bg1"/>
                </a:solidFill>
              </a:rPr>
              <a:t>www.reseau-entreprendre.org </a:t>
            </a:r>
          </a:p>
        </p:txBody>
      </p:sp>
      <p:sp>
        <p:nvSpPr>
          <p:cNvPr id="8" name="ZoneTexte 7"/>
          <p:cNvSpPr txBox="1"/>
          <p:nvPr userDrawn="1"/>
        </p:nvSpPr>
        <p:spPr>
          <a:xfrm rot="20986966">
            <a:off x="1746636" y="5418499"/>
            <a:ext cx="10081120" cy="5539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lvl="0" algn="ctr"/>
            <a:r>
              <a:rPr lang="fr-FR" sz="1800" b="1" dirty="0">
                <a:solidFill>
                  <a:srgbClr val="00749A"/>
                </a:solidFill>
              </a:rPr>
              <a:t>Plus de 10 000 entrepreneurs accompagnés en 30 ans !</a:t>
            </a:r>
          </a:p>
          <a:p>
            <a:pPr lvl="0" algn="ctr"/>
            <a:r>
              <a:rPr lang="fr-FR" sz="1800" dirty="0">
                <a:solidFill>
                  <a:srgbClr val="00749A"/>
                </a:solidFill>
              </a:rPr>
              <a:t>CRÉATEURS DE 110 000 EMPLOIS !</a:t>
            </a:r>
            <a:endParaRPr lang="fr-FR" sz="1600" dirty="0">
              <a:solidFill>
                <a:srgbClr val="00749A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29226" flipH="1">
            <a:off x="3561293" y="5841984"/>
            <a:ext cx="475952" cy="4246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61" y="1523011"/>
            <a:ext cx="1764197" cy="12519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66" y="3458183"/>
            <a:ext cx="1656185" cy="53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2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7" b="-2"/>
          <a:stretch/>
        </p:blipFill>
        <p:spPr>
          <a:xfrm>
            <a:off x="0" y="-27384"/>
            <a:ext cx="12192000" cy="6661471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527051" y="6444238"/>
            <a:ext cx="11137900" cy="12465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bg1"/>
                </a:solidFill>
              </a:rPr>
              <a:t>Association reconnue d’utilité publique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2613189"/>
            <a:ext cx="11137900" cy="863600"/>
          </a:xfrm>
          <a:prstGeom prst="rect">
            <a:avLst/>
          </a:prstGeom>
        </p:spPr>
        <p:txBody>
          <a:bodyPr/>
          <a:lstStyle>
            <a:lvl1pPr marL="0" indent="0" algn="ctr">
              <a:defRPr sz="2000" cap="all">
                <a:solidFill>
                  <a:schemeClr val="bg1"/>
                </a:solidFill>
              </a:defRPr>
            </a:lvl1pPr>
            <a:lvl2pPr marL="0" indent="0" algn="ctr">
              <a:defRPr sz="140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Modifiez le style des sous-titres du masque</a:t>
            </a:r>
          </a:p>
          <a:p>
            <a:pPr lvl="1"/>
            <a:r>
              <a:rPr lang="fr-FR" dirty="0"/>
              <a:t>JJ MOIS AAAA</a:t>
            </a:r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527050" y="1180029"/>
            <a:ext cx="11137900" cy="1154225"/>
          </a:xfrm>
          <a:prstGeom prst="rect">
            <a:avLst/>
          </a:prstGeom>
        </p:spPr>
        <p:txBody>
          <a:bodyPr vert="horz" lIns="36000" tIns="0" rIns="3600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 cap="all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2613189"/>
            <a:ext cx="11137900" cy="863600"/>
          </a:xfrm>
          <a:prstGeom prst="rect">
            <a:avLst/>
          </a:prstGeom>
        </p:spPr>
        <p:txBody>
          <a:bodyPr/>
          <a:lstStyle>
            <a:lvl1pPr marL="0" indent="0" algn="ctr">
              <a:defRPr sz="2000" cap="all">
                <a:solidFill>
                  <a:schemeClr val="bg1"/>
                </a:solidFill>
              </a:defRPr>
            </a:lvl1pPr>
            <a:lvl2pPr marL="0" indent="0" algn="ctr">
              <a:defRPr sz="140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Modifiez le style des sous-titres du masque</a:t>
            </a:r>
          </a:p>
          <a:p>
            <a:pPr lvl="1"/>
            <a:r>
              <a:rPr lang="fr-FR" dirty="0"/>
              <a:t>JJ MOIS AAAA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264" y="5572908"/>
            <a:ext cx="2989220" cy="77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7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527050" y="1700809"/>
            <a:ext cx="8735484" cy="1871663"/>
          </a:xfrm>
          <a:prstGeom prst="rect">
            <a:avLst/>
          </a:prstGeom>
        </p:spPr>
        <p:txBody>
          <a:bodyPr/>
          <a:lstStyle>
            <a:lvl5pPr>
              <a:defRPr>
                <a:solidFill>
                  <a:srgbClr val="00749A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702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3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4281"/>
            <a:ext cx="12192000" cy="943719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>
            <a:off x="527051" y="1246988"/>
            <a:ext cx="11137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7050" y="584844"/>
            <a:ext cx="11137900" cy="64807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527051" y="1246988"/>
            <a:ext cx="11137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48" y="6172816"/>
            <a:ext cx="1926595" cy="4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rgbClr val="00749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400"/>
        </a:spcBef>
        <a:buSzPct val="100000"/>
        <a:buFontTx/>
        <a:buNone/>
        <a:defRPr sz="1800" b="1" kern="1200" cap="all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0" algn="l" defTabSz="914400" rtl="0" eaLnBrk="1" latinLnBrk="0" hangingPunct="1">
        <a:lnSpc>
          <a:spcPct val="90000"/>
        </a:lnSpc>
        <a:spcBef>
          <a:spcPts val="300"/>
        </a:spcBef>
        <a:buFontTx/>
        <a:buNone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900000" indent="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200"/>
        </a:spcBef>
        <a:buSzPct val="100000"/>
        <a:buFontTx/>
        <a:buNone/>
        <a:defRPr sz="1600" b="1" i="1" kern="1200">
          <a:solidFill>
            <a:srgbClr val="2582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14281"/>
            <a:ext cx="12192000" cy="943719"/>
          </a:xfrm>
          <a:prstGeom prst="rect">
            <a:avLst/>
          </a:prstGeom>
        </p:spPr>
      </p:pic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527050" y="6474241"/>
            <a:ext cx="48000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/>
              <a:t>Forum</a:t>
            </a:r>
            <a:r>
              <a:rPr lang="fr-FR" sz="800" baseline="0" dirty="0"/>
              <a:t> des présidents – Administrateurs – Directeurs </a:t>
            </a:r>
            <a:r>
              <a:rPr lang="fr-FR" sz="800" dirty="0"/>
              <a:t>| 22 novembre 2017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27051" y="1246988"/>
            <a:ext cx="11137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7050" y="584844"/>
            <a:ext cx="11137900" cy="64807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527051" y="1246988"/>
            <a:ext cx="11137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048" y="6172816"/>
            <a:ext cx="1926595" cy="4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4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rgbClr val="00749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400"/>
        </a:spcBef>
        <a:buSzPct val="100000"/>
        <a:buFontTx/>
        <a:buNone/>
        <a:defRPr sz="1800" b="1" kern="1200" cap="all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0" algn="l" defTabSz="914400" rtl="0" eaLnBrk="1" latinLnBrk="0" hangingPunct="1">
        <a:lnSpc>
          <a:spcPct val="90000"/>
        </a:lnSpc>
        <a:spcBef>
          <a:spcPts val="300"/>
        </a:spcBef>
        <a:buFontTx/>
        <a:buNone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900000" indent="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200"/>
        </a:spcBef>
        <a:buSzPct val="100000"/>
        <a:buFontTx/>
        <a:buNone/>
        <a:defRPr sz="1600" b="1" i="1" kern="1200">
          <a:solidFill>
            <a:srgbClr val="2582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02000"/>
            <a:ext cx="12192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7051" y="548680"/>
            <a:ext cx="11137900" cy="64807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7051" y="1484313"/>
            <a:ext cx="11137900" cy="439296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023661" y="6617040"/>
            <a:ext cx="2257939" cy="69250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4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18 ET 19 NOVEMBRE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64085" y="6617040"/>
            <a:ext cx="4800000" cy="69250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4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FORUM DE NOVEMBRE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79" y="174926"/>
            <a:ext cx="402337" cy="301753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030198" y="275991"/>
            <a:ext cx="149900" cy="77842"/>
          </a:xfrm>
          <a:prstGeom prst="rect">
            <a:avLst/>
          </a:prstGeom>
          <a:noFill/>
        </p:spPr>
        <p:txBody>
          <a:bodyPr wrap="none" lIns="20250" tIns="0" rIns="20250" bIns="0" rtlCol="0" anchor="ctr" anchorCtr="0">
            <a:spAutoFit/>
          </a:bodyPr>
          <a:lstStyle/>
          <a:p>
            <a:pPr algn="ctr"/>
            <a:fld id="{4FAD4B16-F06E-49A4-BF28-2B41E27FC4BC}" type="slidenum">
              <a:rPr lang="fr-FR" sz="506">
                <a:solidFill>
                  <a:prstClr val="white"/>
                </a:solidFill>
              </a:rPr>
              <a:pPr algn="ctr"/>
              <a:t>‹Nº›</a:t>
            </a:fld>
            <a:endParaRPr lang="fr-FR" sz="506" dirty="0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5" y="6093516"/>
            <a:ext cx="1536195" cy="772670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527051" y="1246988"/>
            <a:ext cx="11137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6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/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135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1750" indent="-141750" algn="l" defTabSz="514350" rtl="0" eaLnBrk="1" latinLnBrk="0" hangingPunct="1">
        <a:lnSpc>
          <a:spcPct val="90000"/>
        </a:lnSpc>
        <a:spcBef>
          <a:spcPts val="1350"/>
        </a:spcBef>
        <a:buSzPct val="100000"/>
        <a:buFontTx/>
        <a:buBlip>
          <a:blip r:embed="rId13"/>
        </a:buBlip>
        <a:defRPr sz="1013" b="1" kern="1200" cap="all" spc="28" baseline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21500" algn="l" defTabSz="514350" rtl="0" eaLnBrk="1" latinLnBrk="0" hangingPunct="1">
        <a:lnSpc>
          <a:spcPct val="90000"/>
        </a:lnSpc>
        <a:spcBef>
          <a:spcPts val="338"/>
        </a:spcBef>
        <a:buClr>
          <a:schemeClr val="tx2"/>
        </a:buClr>
        <a:buFont typeface="Symbol" panose="05050102010706020507" pitchFamily="18" charset="2"/>
        <a:buChar char="·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5250" indent="-101250" algn="l" defTabSz="514350" rtl="0" eaLnBrk="1" latinLnBrk="0" hangingPunct="1">
        <a:lnSpc>
          <a:spcPct val="90000"/>
        </a:lnSpc>
        <a:spcBef>
          <a:spcPts val="169"/>
        </a:spcBef>
        <a:buFont typeface="Calibri" panose="020F0502020204030204" pitchFamily="34" charset="0"/>
        <a:buChar char="–"/>
        <a:defRPr sz="788" kern="1200">
          <a:solidFill>
            <a:schemeClr val="bg2"/>
          </a:solidFill>
          <a:latin typeface="+mn-lt"/>
          <a:ea typeface="+mn-ea"/>
          <a:cs typeface="+mn-cs"/>
        </a:defRPr>
      </a:lvl3pPr>
      <a:lvl4pPr marL="607500" indent="-101250" algn="l" defTabSz="514350" rtl="0" eaLnBrk="1" latinLnBrk="0" hangingPunct="1">
        <a:lnSpc>
          <a:spcPct val="90000"/>
        </a:lnSpc>
        <a:spcBef>
          <a:spcPts val="169"/>
        </a:spcBef>
        <a:buSzPct val="90000"/>
        <a:buFontTx/>
        <a:buBlip>
          <a:blip r:embed="rId14"/>
        </a:buBlip>
        <a:defRPr sz="675" kern="1200">
          <a:solidFill>
            <a:schemeClr val="bg2"/>
          </a:solidFill>
          <a:latin typeface="+mn-lt"/>
          <a:ea typeface="+mn-ea"/>
          <a:cs typeface="+mn-cs"/>
        </a:defRPr>
      </a:lvl4pPr>
      <a:lvl5pPr marL="121500" indent="-121500" algn="l" defTabSz="514350" rtl="0" eaLnBrk="1" latinLnBrk="0" hangingPunct="1">
        <a:lnSpc>
          <a:spcPct val="90000"/>
        </a:lnSpc>
        <a:spcBef>
          <a:spcPts val="675"/>
        </a:spcBef>
        <a:buSzPct val="100000"/>
        <a:buFontTx/>
        <a:buBlip>
          <a:blip r:embed="rId15"/>
        </a:buBlip>
        <a:defRPr sz="900" b="1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E336C2-3938-4EC3-AC62-85A01CA59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047426-E255-4E7E-ABFE-79A181694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A5A6F5-0E70-4724-8EDA-F3DE0878C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BD4B4-95AD-4C57-9F72-BAE135266E0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E4B3A7-E37D-4817-AEE7-FF1A40B5B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1D647C-34F2-4754-9236-23E8478A7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3C99E-2102-4B48-95C9-08684D66E16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40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2" r:id="rId12"/>
    <p:sldLayoutId id="2147483763" r:id="rId13"/>
    <p:sldLayoutId id="21474837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9459"/>
            <a:ext cx="12192000" cy="837309"/>
          </a:xfrm>
          <a:prstGeom prst="rect">
            <a:avLst/>
          </a:prstGeom>
        </p:spPr>
      </p:pic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527049" y="6546250"/>
            <a:ext cx="48000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/>
              <a:t>POUR DES GOUVERNANCES EFFICACES EN PME | 15/03/2018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527051" y="1246988"/>
            <a:ext cx="11137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7050" y="584844"/>
            <a:ext cx="11137900" cy="64807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527051" y="1246988"/>
            <a:ext cx="11137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5" y="6317171"/>
            <a:ext cx="2036667" cy="3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8" r:id="rId8"/>
    <p:sldLayoutId id="2147483759" r:id="rId9"/>
    <p:sldLayoutId id="2147483760" r:id="rId10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rgbClr val="00749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400"/>
        </a:spcBef>
        <a:buSzPct val="100000"/>
        <a:buFontTx/>
        <a:buNone/>
        <a:defRPr sz="1800" b="1" kern="1200" cap="all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0" algn="l" defTabSz="914400" rtl="0" eaLnBrk="1" latinLnBrk="0" hangingPunct="1">
        <a:lnSpc>
          <a:spcPct val="90000"/>
        </a:lnSpc>
        <a:spcBef>
          <a:spcPts val="300"/>
        </a:spcBef>
        <a:buFontTx/>
        <a:buNone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900000" indent="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200"/>
        </a:spcBef>
        <a:buSzPct val="100000"/>
        <a:buFontTx/>
        <a:buNone/>
        <a:defRPr sz="1600" b="1" i="1" kern="1200">
          <a:solidFill>
            <a:srgbClr val="2582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png"/><Relationship Id="rId4" Type="http://schemas.openxmlformats.org/officeDocument/2006/relationships/image" Target="../media/image3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3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3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23BAED0-1ACF-48A2-A753-DB69BB93D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058" y="0"/>
            <a:ext cx="9581882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68D279C-1B4A-49EA-8384-DF811B3982B6}"/>
              </a:ext>
            </a:extLst>
          </p:cNvPr>
          <p:cNvSpPr txBox="1"/>
          <p:nvPr/>
        </p:nvSpPr>
        <p:spPr>
          <a:xfrm>
            <a:off x="4874030" y="2005446"/>
            <a:ext cx="2443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F0A32B"/>
                </a:solidFill>
                <a:latin typeface="DK Lemon Yellow Sun" panose="02000000000000000000" pitchFamily="50" charset="0"/>
              </a:rPr>
              <a:t>SECUENCIA 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F2EE725-E327-4499-B55E-CA8E46FEABFD}"/>
              </a:ext>
            </a:extLst>
          </p:cNvPr>
          <p:cNvSpPr txBox="1"/>
          <p:nvPr/>
        </p:nvSpPr>
        <p:spPr>
          <a:xfrm>
            <a:off x="2856266" y="2867616"/>
            <a:ext cx="64794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err="1">
                <a:solidFill>
                  <a:srgbClr val="C8D9F0"/>
                </a:solidFill>
                <a:latin typeface="Lobster 1.3" panose="02000506000000020003" pitchFamily="50" charset="0"/>
              </a:rPr>
              <a:t>Wom</a:t>
            </a:r>
            <a:r>
              <a:rPr lang="es-ES" sz="9600" dirty="0">
                <a:solidFill>
                  <a:srgbClr val="C8D9F0"/>
                </a:solidFill>
                <a:latin typeface="Lobster 1.3" panose="02000506000000020003" pitchFamily="50" charset="0"/>
              </a:rPr>
              <a:t> Energy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8C1585E-7965-498E-9296-79ED825AF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547" y="4365699"/>
            <a:ext cx="3492905" cy="95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C1DED29-BF28-4CEE-9E3B-0C76FABDF3AA}"/>
              </a:ext>
            </a:extLst>
          </p:cNvPr>
          <p:cNvSpPr txBox="1"/>
          <p:nvPr/>
        </p:nvSpPr>
        <p:spPr>
          <a:xfrm>
            <a:off x="687378" y="2357126"/>
            <a:ext cx="1061590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fr-FR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  <a:t>Un </a:t>
            </a:r>
            <a:r>
              <a:rPr lang="fr-FR" sz="32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Programa</a:t>
            </a:r>
            <a: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  <a:t> para </a:t>
            </a:r>
            <a:r>
              <a:rPr lang="fr-FR" sz="32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todos</a:t>
            </a:r>
            <a: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  <a:t> y con </a:t>
            </a:r>
            <a:r>
              <a:rPr lang="fr-FR" sz="32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todos</a:t>
            </a:r>
            <a: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  <a:t>: Hombres y </a:t>
            </a:r>
            <a:r>
              <a:rPr lang="fr-FR" sz="32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mujeres</a:t>
            </a:r>
            <a:endParaRPr lang="fr-FR" sz="3200" b="1" dirty="0">
              <a:solidFill>
                <a:srgbClr val="C00000"/>
              </a:solidFill>
              <a:latin typeface="Lobster 1.3" panose="02000506000000020003" pitchFamily="50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fr-FR" sz="3200" b="1" dirty="0">
              <a:solidFill>
                <a:srgbClr val="C00000"/>
              </a:solidFill>
              <a:latin typeface="Lobster 1.3" panose="02000506000000020003" pitchFamily="50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rgbClr val="C00000"/>
                </a:solidFill>
                <a:latin typeface="Lobster 1.3" panose="02000506000000020003" pitchFamily="50" charset="0"/>
              </a:rPr>
              <a:t>Una </a:t>
            </a:r>
            <a:r>
              <a:rPr lang="fr-FR" sz="3200" dirty="0" err="1">
                <a:solidFill>
                  <a:srgbClr val="C00000"/>
                </a:solidFill>
                <a:latin typeface="Lobster 1.3" panose="02000506000000020003" pitchFamily="50" charset="0"/>
              </a:rPr>
              <a:t>ocasión</a:t>
            </a:r>
            <a:r>
              <a:rPr lang="fr-FR" sz="3200" dirty="0">
                <a:solidFill>
                  <a:srgbClr val="C00000"/>
                </a:solidFill>
                <a:latin typeface="Lobster 1.3" panose="02000506000000020003" pitchFamily="50" charset="0"/>
              </a:rPr>
              <a:t> para la </a:t>
            </a:r>
            <a:r>
              <a:rPr lang="fr-FR" sz="3200" dirty="0" err="1">
                <a:solidFill>
                  <a:srgbClr val="C00000"/>
                </a:solidFill>
                <a:latin typeface="Lobster 1.3" panose="02000506000000020003" pitchFamily="50" charset="0"/>
              </a:rPr>
              <a:t>empresa</a:t>
            </a:r>
            <a:r>
              <a:rPr lang="fr-FR" sz="3200" dirty="0">
                <a:solidFill>
                  <a:srgbClr val="C00000"/>
                </a:solidFill>
                <a:latin typeface="Lobster 1.3" panose="02000506000000020003" pitchFamily="50" charset="0"/>
              </a:rPr>
              <a:t> </a:t>
            </a:r>
          </a:p>
          <a:p>
            <a:endParaRPr lang="fr-FR" dirty="0">
              <a:solidFill>
                <a:srgbClr val="191D39"/>
              </a:solidFill>
              <a:latin typeface="Canaro Medium" panose="00000700000000000000" pitchFamily="50" charset="0"/>
            </a:endParaRPr>
          </a:p>
          <a:p>
            <a:pPr>
              <a:buBlip>
                <a:blip r:embed="rId3"/>
              </a:buBlip>
            </a:pP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El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carácter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mixto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 combina las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fuerzas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 de los hombres y de las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mujeres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 </a:t>
            </a:r>
          </a:p>
          <a:p>
            <a:pPr>
              <a:buBlip>
                <a:blip r:embed="rId3"/>
              </a:buBlip>
            </a:pPr>
            <a:endParaRPr lang="fr-FR" dirty="0">
              <a:solidFill>
                <a:srgbClr val="191D39"/>
              </a:solidFill>
              <a:latin typeface="Canaro Medium" panose="00000700000000000000" pitchFamily="50" charset="0"/>
            </a:endParaRPr>
          </a:p>
          <a:p>
            <a:pPr>
              <a:buBlip>
                <a:blip r:embed="rId3"/>
              </a:buBlip>
            </a:pP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Una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riqueza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 que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nosotros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, Netmentora,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tenemos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 que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contribuir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 a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desarrollar</a:t>
            </a:r>
            <a:endParaRPr lang="fr-FR" dirty="0">
              <a:solidFill>
                <a:srgbClr val="191D39"/>
              </a:solidFill>
              <a:latin typeface="Canaro Medium" panose="00000700000000000000" pitchFamily="50" charset="0"/>
            </a:endParaRPr>
          </a:p>
          <a:p>
            <a:pPr>
              <a:buBlip>
                <a:blip r:embed="rId3"/>
              </a:buBlip>
            </a:pPr>
            <a:endParaRPr lang="fr-FR" dirty="0">
              <a:solidFill>
                <a:srgbClr val="191D39"/>
              </a:solidFill>
              <a:latin typeface="Canaro Medium" panose="00000700000000000000" pitchFamily="50" charset="0"/>
            </a:endParaRPr>
          </a:p>
          <a:p>
            <a:pPr>
              <a:buBlip>
                <a:blip r:embed="rId3"/>
              </a:buBlip>
            </a:pP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Para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crear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todavía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más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empresas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 y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más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empleos</a:t>
            </a:r>
            <a:endParaRPr lang="fr-FR" dirty="0">
              <a:solidFill>
                <a:srgbClr val="191D39"/>
              </a:solidFill>
              <a:latin typeface="Canaro Medium" panose="00000700000000000000" pitchFamily="50" charset="0"/>
            </a:endParaRPr>
          </a:p>
          <a:p>
            <a:pPr lvl="0" algn="ctr"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191D39"/>
              </a:solidFill>
              <a:effectLst/>
              <a:uLnTx/>
              <a:uFillTx/>
              <a:latin typeface="Canaro Medium" panose="000007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AA300B-4517-4B3A-9C28-1E334742ECD6}"/>
              </a:ext>
            </a:extLst>
          </p:cNvPr>
          <p:cNvSpPr txBox="1"/>
          <p:nvPr/>
        </p:nvSpPr>
        <p:spPr>
          <a:xfrm>
            <a:off x="2144563" y="289451"/>
            <a:ext cx="705206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49A"/>
              </a:buClr>
              <a:buSzPct val="130000"/>
              <a:buFontTx/>
              <a:buNone/>
              <a:tabLst/>
              <a:defRPr/>
            </a:pPr>
            <a:r>
              <a:rPr lang="fr-FR" sz="4400" b="1" cap="all" spc="50" dirty="0" err="1">
                <a:solidFill>
                  <a:srgbClr val="EFA32B"/>
                </a:solidFill>
                <a:latin typeface="DK Lemon Yellow Sun" panose="02000000000000000000" pitchFamily="50" charset="0"/>
                <a:ea typeface="Calibri" charset="0"/>
                <a:cs typeface="Calibri" charset="0"/>
              </a:rPr>
              <a:t>Wom’Energy</a:t>
            </a:r>
            <a:endParaRPr kumimoji="0" lang="fr-FR" sz="4400" b="1" i="0" u="none" strike="noStrike" kern="1200" cap="all" spc="50" normalizeH="0" baseline="0" noProof="0" dirty="0">
              <a:ln>
                <a:noFill/>
              </a:ln>
              <a:solidFill>
                <a:srgbClr val="EFA32B"/>
              </a:solidFill>
              <a:effectLst/>
              <a:uLnTx/>
              <a:uFillTx/>
              <a:latin typeface="DK Lemon Yellow Sun" panose="02000000000000000000" pitchFamily="50" charset="0"/>
              <a:ea typeface="Calibri" charset="0"/>
              <a:cs typeface="Calibri" charset="0"/>
            </a:endParaRPr>
          </a:p>
        </p:txBody>
      </p:sp>
      <p:pic>
        <p:nvPicPr>
          <p:cNvPr id="8" name="Image 2" descr="Capture d’écran">
            <a:extLst>
              <a:ext uri="{FF2B5EF4-FFF2-40B4-BE49-F238E27FC236}">
                <a16:creationId xmlns:a16="http://schemas.microsoft.com/office/drawing/2014/main" id="{D8FDB432-52E3-48D3-83BD-87114AB9D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10" y="1358970"/>
            <a:ext cx="4327770" cy="11043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8A77A0-DD95-4752-B6E0-825CBBD66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1168" y="289451"/>
            <a:ext cx="1796614" cy="4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9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DAA300B-4517-4B3A-9C28-1E334742ECD6}"/>
              </a:ext>
            </a:extLst>
          </p:cNvPr>
          <p:cNvSpPr txBox="1"/>
          <p:nvPr/>
        </p:nvSpPr>
        <p:spPr>
          <a:xfrm>
            <a:off x="2144563" y="289451"/>
            <a:ext cx="705206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49A"/>
              </a:buClr>
              <a:buSzPct val="130000"/>
              <a:buFontTx/>
              <a:buNone/>
              <a:tabLst/>
              <a:defRPr/>
            </a:pPr>
            <a:r>
              <a:rPr lang="fr-FR" sz="4400" b="1" cap="all" spc="50" dirty="0" err="1">
                <a:solidFill>
                  <a:srgbClr val="EFA32B"/>
                </a:solidFill>
                <a:latin typeface="DK Lemon Yellow Sun" panose="02000000000000000000" pitchFamily="50" charset="0"/>
                <a:ea typeface="Calibri" charset="0"/>
                <a:cs typeface="Calibri" charset="0"/>
              </a:rPr>
              <a:t>Wom’Energy</a:t>
            </a:r>
            <a:endParaRPr kumimoji="0" lang="fr-FR" sz="4400" b="1" i="0" u="none" strike="noStrike" kern="1200" cap="all" spc="50" normalizeH="0" baseline="0" noProof="0" dirty="0">
              <a:ln>
                <a:noFill/>
              </a:ln>
              <a:solidFill>
                <a:srgbClr val="EFA32B"/>
              </a:solidFill>
              <a:effectLst/>
              <a:uLnTx/>
              <a:uFillTx/>
              <a:latin typeface="DK Lemon Yellow Sun" panose="02000000000000000000" pitchFamily="50" charset="0"/>
              <a:ea typeface="Calibri" charset="0"/>
              <a:cs typeface="Calibri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07329F-4855-422E-B5F7-532C24CBB073}"/>
              </a:ext>
            </a:extLst>
          </p:cNvPr>
          <p:cNvSpPr txBox="1"/>
          <p:nvPr/>
        </p:nvSpPr>
        <p:spPr>
          <a:xfrm>
            <a:off x="1051756" y="934103"/>
            <a:ext cx="10615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fr-FR" sz="2400" b="1" dirty="0">
                <a:solidFill>
                  <a:srgbClr val="C00000"/>
                </a:solidFill>
                <a:latin typeface="Lobster 1.3" panose="02000506000000020003" pitchFamily="50" charset="0"/>
              </a:rPr>
              <a:t>Un 1</a:t>
            </a:r>
            <a:r>
              <a:rPr lang="fr-FR" sz="2400" b="1" baseline="30000" dirty="0">
                <a:solidFill>
                  <a:srgbClr val="C00000"/>
                </a:solidFill>
                <a:latin typeface="Lobster 1.3" panose="02000506000000020003" pitchFamily="50" charset="0"/>
              </a:rPr>
              <a:t>er</a:t>
            </a:r>
            <a:r>
              <a:rPr lang="fr-FR" sz="2400" b="1" dirty="0">
                <a:solidFill>
                  <a:srgbClr val="C00000"/>
                </a:solidFill>
                <a:latin typeface="Lobster 1.3" panose="02000506000000020003" pitchFamily="50" charset="0"/>
              </a:rPr>
              <a:t> </a:t>
            </a:r>
            <a:r>
              <a:rPr lang="fr-FR" sz="24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dato</a:t>
            </a:r>
            <a:r>
              <a:rPr lang="fr-FR" sz="2400" b="1" dirty="0">
                <a:solidFill>
                  <a:srgbClr val="C00000"/>
                </a:solidFill>
                <a:latin typeface="Lobster 1.3" panose="02000506000000020003" pitchFamily="50" charset="0"/>
              </a:rPr>
              <a:t>: </a:t>
            </a:r>
          </a:p>
          <a:p>
            <a:pPr lvl="0">
              <a:defRPr/>
            </a:pPr>
            <a:r>
              <a:rPr lang="fr-FR" sz="2400" b="1" dirty="0">
                <a:solidFill>
                  <a:srgbClr val="C00000"/>
                </a:solidFill>
                <a:latin typeface="Lobster 1.3" panose="02000506000000020003" pitchFamily="50" charset="0"/>
              </a:rPr>
              <a:t>Las </a:t>
            </a:r>
            <a:r>
              <a:rPr lang="fr-FR" sz="24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promociones</a:t>
            </a:r>
            <a:r>
              <a:rPr lang="fr-FR" sz="2400" b="1" dirty="0">
                <a:solidFill>
                  <a:srgbClr val="C00000"/>
                </a:solidFill>
                <a:latin typeface="Lobster 1.3" panose="02000506000000020003" pitchFamily="50" charset="0"/>
              </a:rPr>
              <a:t> de </a:t>
            </a:r>
            <a:r>
              <a:rPr lang="fr-FR" sz="24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laureados</a:t>
            </a:r>
            <a:r>
              <a:rPr lang="fr-FR" sz="2400" b="1" dirty="0">
                <a:solidFill>
                  <a:srgbClr val="C00000"/>
                </a:solidFill>
                <a:latin typeface="Lobster 1.3" panose="02000506000000020003" pitchFamily="50" charset="0"/>
              </a:rPr>
              <a:t> se </a:t>
            </a:r>
            <a:r>
              <a:rPr lang="fr-FR" sz="24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feminizan</a:t>
            </a:r>
            <a:r>
              <a:rPr lang="fr-FR" sz="2400" b="1" dirty="0">
                <a:solidFill>
                  <a:srgbClr val="C00000"/>
                </a:solidFill>
                <a:latin typeface="Lobster 1.3" panose="02000506000000020003" pitchFamily="50" charset="0"/>
              </a:rPr>
              <a:t> un poco </a:t>
            </a:r>
            <a:r>
              <a:rPr lang="fr-FR" sz="24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más</a:t>
            </a:r>
            <a:r>
              <a:rPr lang="fr-FR" sz="2400" b="1" dirty="0">
                <a:solidFill>
                  <a:srgbClr val="C00000"/>
                </a:solidFill>
                <a:latin typeface="Lobster 1.3" panose="02000506000000020003" pitchFamily="50" charset="0"/>
              </a:rPr>
              <a:t> </a:t>
            </a:r>
            <a:r>
              <a:rPr lang="fr-FR" sz="24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cada</a:t>
            </a:r>
            <a:r>
              <a:rPr lang="fr-FR" sz="2400" b="1" dirty="0">
                <a:solidFill>
                  <a:srgbClr val="C00000"/>
                </a:solidFill>
                <a:latin typeface="Lobster 1.3" panose="02000506000000020003" pitchFamily="50" charset="0"/>
              </a:rPr>
              <a:t> </a:t>
            </a:r>
            <a:r>
              <a:rPr lang="fr-FR" sz="24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año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380B9B5-1E11-4C2B-8E4D-251EBC14F43B}"/>
              </a:ext>
            </a:extLst>
          </p:cNvPr>
          <p:cNvGrpSpPr/>
          <p:nvPr/>
        </p:nvGrpSpPr>
        <p:grpSpPr>
          <a:xfrm>
            <a:off x="1007989" y="2713564"/>
            <a:ext cx="6483337" cy="1987784"/>
            <a:chOff x="1141050" y="3077733"/>
            <a:chExt cx="6483337" cy="1987784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4C7CE9C7-F1E1-496D-B21E-19EB97F5DE90}"/>
                </a:ext>
              </a:extLst>
            </p:cNvPr>
            <p:cNvGrpSpPr/>
            <p:nvPr/>
          </p:nvGrpSpPr>
          <p:grpSpPr>
            <a:xfrm>
              <a:off x="1159998" y="3191829"/>
              <a:ext cx="6293479" cy="1298042"/>
              <a:chOff x="1153018" y="3303366"/>
              <a:chExt cx="10083142" cy="2079667"/>
            </a:xfrm>
          </p:grpSpPr>
          <p:pic>
            <p:nvPicPr>
              <p:cNvPr id="15" name="Espace réservé du contenu 11" descr="Capture d’écran">
                <a:extLst>
                  <a:ext uri="{FF2B5EF4-FFF2-40B4-BE49-F238E27FC236}">
                    <a16:creationId xmlns:a16="http://schemas.microsoft.com/office/drawing/2014/main" id="{0EA19F1A-87E3-4170-B390-6FD46C129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3018" y="3440218"/>
                <a:ext cx="10083142" cy="1942815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29E188-CD89-46A7-88BD-F2C2BD0B0D70}"/>
                  </a:ext>
                </a:extLst>
              </p:cNvPr>
              <p:cNvSpPr/>
              <p:nvPr/>
            </p:nvSpPr>
            <p:spPr>
              <a:xfrm>
                <a:off x="1344249" y="3303366"/>
                <a:ext cx="9676259" cy="3939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D36294C-84B7-4AD6-864B-61FF86965EBB}"/>
                </a:ext>
              </a:extLst>
            </p:cNvPr>
            <p:cNvSpPr txBox="1"/>
            <p:nvPr/>
          </p:nvSpPr>
          <p:spPr>
            <a:xfrm>
              <a:off x="1141050" y="3130211"/>
              <a:ext cx="967840" cy="1938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400" dirty="0">
                  <a:solidFill>
                    <a:srgbClr val="13152F"/>
                  </a:solidFill>
                  <a:latin typeface="Canaro Medium" panose="00000700000000000000" pitchFamily="50" charset="0"/>
                </a:rPr>
                <a:t>2012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81B2F2D-8F55-477A-9A8F-776F11D28AA3}"/>
                </a:ext>
              </a:extLst>
            </p:cNvPr>
            <p:cNvSpPr txBox="1"/>
            <p:nvPr/>
          </p:nvSpPr>
          <p:spPr>
            <a:xfrm>
              <a:off x="2894868" y="3094854"/>
              <a:ext cx="967840" cy="1938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400" dirty="0">
                  <a:solidFill>
                    <a:srgbClr val="13152F"/>
                  </a:solidFill>
                  <a:latin typeface="Canaro Medium" panose="00000700000000000000" pitchFamily="50" charset="0"/>
                </a:rPr>
                <a:t>2016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52AAA32-77B3-40D0-A7B6-BA9C0FE9DAEA}"/>
                </a:ext>
              </a:extLst>
            </p:cNvPr>
            <p:cNvSpPr txBox="1"/>
            <p:nvPr/>
          </p:nvSpPr>
          <p:spPr>
            <a:xfrm>
              <a:off x="4547833" y="3094879"/>
              <a:ext cx="967840" cy="1938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400" dirty="0">
                  <a:solidFill>
                    <a:srgbClr val="13152F"/>
                  </a:solidFill>
                  <a:latin typeface="Canaro Medium" panose="00000700000000000000" pitchFamily="50" charset="0"/>
                </a:rPr>
                <a:t>2017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9964F8B-8084-493D-9BBB-A24BE4BEFD5C}"/>
                </a:ext>
              </a:extLst>
            </p:cNvPr>
            <p:cNvSpPr txBox="1"/>
            <p:nvPr/>
          </p:nvSpPr>
          <p:spPr>
            <a:xfrm>
              <a:off x="6344280" y="3077733"/>
              <a:ext cx="967840" cy="199285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400" dirty="0" err="1">
                  <a:solidFill>
                    <a:srgbClr val="13152F"/>
                  </a:solidFill>
                  <a:latin typeface="Canaro Medium" panose="00000700000000000000" pitchFamily="50" charset="0"/>
                </a:rPr>
                <a:t>Ambición</a:t>
              </a:r>
              <a:endParaRPr lang="fr-FR" sz="1400" dirty="0">
                <a:solidFill>
                  <a:srgbClr val="13152F"/>
                </a:solidFill>
                <a:latin typeface="Canaro Medium" panose="000007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068E62-BDCD-4441-9D38-C7A476F3935C}"/>
                </a:ext>
              </a:extLst>
            </p:cNvPr>
            <p:cNvSpPr/>
            <p:nvPr/>
          </p:nvSpPr>
          <p:spPr>
            <a:xfrm>
              <a:off x="1360266" y="4702465"/>
              <a:ext cx="232331" cy="232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D9DF4D-9C52-4ABA-A2D5-0550A2DCA637}"/>
                </a:ext>
              </a:extLst>
            </p:cNvPr>
            <p:cNvSpPr/>
            <p:nvPr/>
          </p:nvSpPr>
          <p:spPr>
            <a:xfrm>
              <a:off x="4017327" y="4754185"/>
              <a:ext cx="232331" cy="232331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282698-B1C5-44AF-93C8-31AF4B291B77}"/>
                </a:ext>
              </a:extLst>
            </p:cNvPr>
            <p:cNvSpPr/>
            <p:nvPr/>
          </p:nvSpPr>
          <p:spPr>
            <a:xfrm>
              <a:off x="1398325" y="4359744"/>
              <a:ext cx="6226062" cy="164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99F7FB3-DA71-48E2-9B96-414FEE54D5F8}"/>
                </a:ext>
              </a:extLst>
            </p:cNvPr>
            <p:cNvSpPr txBox="1"/>
            <p:nvPr/>
          </p:nvSpPr>
          <p:spPr>
            <a:xfrm>
              <a:off x="1592597" y="4666386"/>
              <a:ext cx="1534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13152F"/>
                  </a:solidFill>
                  <a:latin typeface="Canaro Book" panose="00000500000000000000" pitchFamily="50" charset="0"/>
                </a:rPr>
                <a:t>Hombres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88297A6-5B17-432D-BCD1-2C5701C7CCD8}"/>
                </a:ext>
              </a:extLst>
            </p:cNvPr>
            <p:cNvSpPr txBox="1"/>
            <p:nvPr/>
          </p:nvSpPr>
          <p:spPr>
            <a:xfrm>
              <a:off x="4299116" y="4757740"/>
              <a:ext cx="1534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solidFill>
                    <a:srgbClr val="13152F"/>
                  </a:solidFill>
                  <a:latin typeface="Canaro Book" panose="00000500000000000000" pitchFamily="50" charset="0"/>
                </a:rPr>
                <a:t>Mujeres</a:t>
              </a:r>
              <a:endParaRPr lang="fr-FR" sz="1400" dirty="0">
                <a:solidFill>
                  <a:srgbClr val="13152F"/>
                </a:solidFill>
                <a:latin typeface="Canaro Book" panose="00000500000000000000" pitchFamily="50" charset="0"/>
              </a:endParaRPr>
            </a:p>
          </p:txBody>
        </p:sp>
      </p:grpSp>
      <p:pic>
        <p:nvPicPr>
          <p:cNvPr id="23" name="Image 22" descr="Capture d’écran">
            <a:extLst>
              <a:ext uri="{FF2B5EF4-FFF2-40B4-BE49-F238E27FC236}">
                <a16:creationId xmlns:a16="http://schemas.microsoft.com/office/drawing/2014/main" id="{CE47736D-B0CC-4581-BA0C-E8CABAA2B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22" y="2216530"/>
            <a:ext cx="4032312" cy="237046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1F29FFC-1FAC-4873-A386-45F6CE3D5D6F}"/>
              </a:ext>
            </a:extLst>
          </p:cNvPr>
          <p:cNvSpPr txBox="1"/>
          <p:nvPr/>
        </p:nvSpPr>
        <p:spPr>
          <a:xfrm>
            <a:off x="8419372" y="4785419"/>
            <a:ext cx="2633416" cy="44935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b="1" dirty="0" err="1">
                <a:solidFill>
                  <a:srgbClr val="C00000"/>
                </a:solidFill>
                <a:latin typeface="Canaro Medium" panose="00000700000000000000" pitchFamily="50" charset="0"/>
              </a:rPr>
              <a:t>Objetivo</a:t>
            </a:r>
            <a:r>
              <a:rPr lang="fr-FR" sz="1600" b="1" dirty="0">
                <a:solidFill>
                  <a:srgbClr val="C00000"/>
                </a:solidFill>
                <a:latin typeface="Canaro Medium" panose="00000700000000000000" pitchFamily="50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Canaro Medium" panose="00000700000000000000" pitchFamily="50" charset="0"/>
              </a:rPr>
              <a:t>Laureados</a:t>
            </a:r>
            <a:r>
              <a:rPr lang="fr-FR" sz="1600" b="1" dirty="0">
                <a:solidFill>
                  <a:srgbClr val="C00000"/>
                </a:solidFill>
                <a:latin typeface="Canaro Medium" panose="00000700000000000000" pitchFamily="50" charset="0"/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fr-FR" sz="1600" b="1" dirty="0">
                <a:solidFill>
                  <a:srgbClr val="C00000"/>
                </a:solidFill>
                <a:latin typeface="Canaro Medium" panose="00000700000000000000" pitchFamily="50" charset="0"/>
              </a:rPr>
              <a:t>+ </a:t>
            </a:r>
            <a:r>
              <a:rPr lang="fr-FR" sz="1600" b="1" dirty="0">
                <a:solidFill>
                  <a:srgbClr val="C00000"/>
                </a:solidFill>
                <a:latin typeface="Lobster 1.3" panose="02000506000000020003" pitchFamily="50" charset="0"/>
              </a:rPr>
              <a:t>2 pts </a:t>
            </a:r>
            <a:r>
              <a:rPr lang="fr-FR" sz="1600" b="1" dirty="0" err="1">
                <a:solidFill>
                  <a:srgbClr val="C00000"/>
                </a:solidFill>
                <a:latin typeface="Canaro Medium" panose="00000700000000000000" pitchFamily="50" charset="0"/>
              </a:rPr>
              <a:t>cada</a:t>
            </a:r>
            <a:r>
              <a:rPr lang="fr-FR" sz="1600" b="1" dirty="0">
                <a:solidFill>
                  <a:srgbClr val="C00000"/>
                </a:solidFill>
                <a:latin typeface="Canaro Medium" panose="00000700000000000000" pitchFamily="50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Canaro Medium" panose="00000700000000000000" pitchFamily="50" charset="0"/>
              </a:rPr>
              <a:t>año</a:t>
            </a:r>
            <a:r>
              <a:rPr lang="fr-FR" sz="1600" b="1" dirty="0">
                <a:solidFill>
                  <a:srgbClr val="13152F"/>
                </a:solidFill>
                <a:latin typeface="Canaro Medium" panose="00000700000000000000" pitchFamily="50" charset="0"/>
              </a:rPr>
              <a:t>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D541F76-71CA-428B-B145-094CA0C5F56B}"/>
              </a:ext>
            </a:extLst>
          </p:cNvPr>
          <p:cNvSpPr txBox="1"/>
          <p:nvPr/>
        </p:nvSpPr>
        <p:spPr>
          <a:xfrm>
            <a:off x="652896" y="5108584"/>
            <a:ext cx="63487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fr-FR" sz="1400" dirty="0" err="1">
                <a:solidFill>
                  <a:srgbClr val="13152F"/>
                </a:solidFill>
                <a:latin typeface="Canaro Medium" panose="00000700000000000000" pitchFamily="50" charset="0"/>
              </a:rPr>
              <a:t>Laureados</a:t>
            </a:r>
            <a:r>
              <a:rPr lang="fr-FR" sz="1400" dirty="0">
                <a:solidFill>
                  <a:srgbClr val="13152F"/>
                </a:solidFill>
                <a:latin typeface="Canaro Medium" panose="00000700000000000000" pitchFamily="50" charset="0"/>
              </a:rPr>
              <a:t>: 18,6% </a:t>
            </a:r>
            <a:r>
              <a:rPr lang="fr-FR" sz="1400" dirty="0" err="1">
                <a:solidFill>
                  <a:srgbClr val="13152F"/>
                </a:solidFill>
                <a:latin typeface="Canaro Medium" panose="00000700000000000000" pitchFamily="50" charset="0"/>
              </a:rPr>
              <a:t>mujeres</a:t>
            </a:r>
            <a:endParaRPr lang="fr-FR" sz="1400" dirty="0">
              <a:solidFill>
                <a:srgbClr val="13152F"/>
              </a:solidFill>
              <a:latin typeface="Canaro Medium" panose="00000700000000000000" pitchFamily="50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fr-FR" sz="1400" dirty="0" err="1">
                <a:solidFill>
                  <a:srgbClr val="13152F"/>
                </a:solidFill>
                <a:latin typeface="Canaro Medium" panose="00000700000000000000" pitchFamily="50" charset="0"/>
              </a:rPr>
              <a:t>Socios</a:t>
            </a:r>
            <a:r>
              <a:rPr lang="fr-FR" sz="1400" dirty="0">
                <a:solidFill>
                  <a:srgbClr val="13152F"/>
                </a:solidFill>
                <a:latin typeface="Canaro Medium" panose="00000700000000000000" pitchFamily="50" charset="0"/>
              </a:rPr>
              <a:t>: 13% </a:t>
            </a:r>
            <a:r>
              <a:rPr lang="fr-FR" sz="1400" dirty="0" err="1">
                <a:solidFill>
                  <a:srgbClr val="13152F"/>
                </a:solidFill>
                <a:latin typeface="Canaro Medium" panose="00000700000000000000" pitchFamily="50" charset="0"/>
              </a:rPr>
              <a:t>mujeres</a:t>
            </a:r>
            <a:endParaRPr lang="fr-FR" sz="1400" dirty="0">
              <a:solidFill>
                <a:srgbClr val="13152F"/>
              </a:solidFill>
              <a:latin typeface="Canaro Medium" panose="00000700000000000000" pitchFamily="50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fr-FR" sz="1400" dirty="0" err="1">
                <a:solidFill>
                  <a:srgbClr val="13152F"/>
                </a:solidFill>
                <a:latin typeface="Canaro Medium" panose="00000700000000000000" pitchFamily="50" charset="0"/>
              </a:rPr>
              <a:t>Consejos</a:t>
            </a:r>
            <a:r>
              <a:rPr lang="fr-FR" sz="1400" dirty="0">
                <a:solidFill>
                  <a:srgbClr val="13152F"/>
                </a:solidFill>
                <a:latin typeface="Canaro Medium" panose="00000700000000000000" pitchFamily="50" charset="0"/>
              </a:rPr>
              <a:t> de </a:t>
            </a:r>
            <a:r>
              <a:rPr lang="fr-FR" sz="1400" dirty="0" err="1">
                <a:solidFill>
                  <a:srgbClr val="13152F"/>
                </a:solidFill>
                <a:latin typeface="Canaro Medium" panose="00000700000000000000" pitchFamily="50" charset="0"/>
              </a:rPr>
              <a:t>Administración</a:t>
            </a:r>
            <a:r>
              <a:rPr lang="fr-FR" sz="1400" dirty="0">
                <a:solidFill>
                  <a:srgbClr val="13152F"/>
                </a:solidFill>
                <a:latin typeface="Canaro Medium" panose="00000700000000000000" pitchFamily="50" charset="0"/>
              </a:rPr>
              <a:t>: 0% a 40% de </a:t>
            </a:r>
            <a:r>
              <a:rPr lang="fr-FR" sz="1400" dirty="0" err="1">
                <a:solidFill>
                  <a:srgbClr val="13152F"/>
                </a:solidFill>
                <a:latin typeface="Canaro Medium" panose="00000700000000000000" pitchFamily="50" charset="0"/>
              </a:rPr>
              <a:t>administradoras</a:t>
            </a:r>
            <a:r>
              <a:rPr lang="fr-FR" sz="1400" dirty="0">
                <a:solidFill>
                  <a:srgbClr val="13152F"/>
                </a:solidFill>
                <a:latin typeface="Canaro Medium" panose="00000700000000000000" pitchFamily="50" charset="0"/>
              </a:rPr>
              <a:t>, </a:t>
            </a:r>
            <a:r>
              <a:rPr lang="fr-FR" sz="1400" dirty="0" err="1">
                <a:solidFill>
                  <a:srgbClr val="13152F"/>
                </a:solidFill>
                <a:latin typeface="Canaro Medium" panose="00000700000000000000" pitchFamily="50" charset="0"/>
              </a:rPr>
              <a:t>dependiendo</a:t>
            </a:r>
            <a:r>
              <a:rPr lang="fr-FR" sz="1400" dirty="0">
                <a:solidFill>
                  <a:srgbClr val="13152F"/>
                </a:solidFill>
                <a:latin typeface="Canaro Medium" panose="00000700000000000000" pitchFamily="50" charset="0"/>
              </a:rPr>
              <a:t> de las </a:t>
            </a:r>
            <a:r>
              <a:rPr lang="fr-FR" sz="1400" dirty="0" err="1">
                <a:solidFill>
                  <a:srgbClr val="13152F"/>
                </a:solidFill>
                <a:latin typeface="Canaro Medium" panose="00000700000000000000" pitchFamily="50" charset="0"/>
              </a:rPr>
              <a:t>asociaciones</a:t>
            </a:r>
            <a:endParaRPr lang="fr-FR" sz="1400" dirty="0">
              <a:solidFill>
                <a:srgbClr val="13152F"/>
              </a:solidFill>
              <a:latin typeface="Canaro Medium" panose="000007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F07859-DC87-4DD1-BA1F-CF1F82EB8DDE}"/>
              </a:ext>
            </a:extLst>
          </p:cNvPr>
          <p:cNvSpPr txBox="1"/>
          <p:nvPr/>
        </p:nvSpPr>
        <p:spPr>
          <a:xfrm>
            <a:off x="9019982" y="2194351"/>
            <a:ext cx="1194282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>
                    <a:lumMod val="50000"/>
                  </a:schemeClr>
                </a:solidFill>
              </a:rPr>
              <a:t>% Laureados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71AA687-2AB6-4600-A036-04BE6838F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1168" y="289451"/>
            <a:ext cx="1796614" cy="4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5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DAA300B-4517-4B3A-9C28-1E334742ECD6}"/>
              </a:ext>
            </a:extLst>
          </p:cNvPr>
          <p:cNvSpPr txBox="1"/>
          <p:nvPr/>
        </p:nvSpPr>
        <p:spPr>
          <a:xfrm>
            <a:off x="2144563" y="289451"/>
            <a:ext cx="705206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49A"/>
              </a:buClr>
              <a:buSzPct val="130000"/>
              <a:buFontTx/>
              <a:buNone/>
              <a:tabLst/>
              <a:defRPr/>
            </a:pPr>
            <a:r>
              <a:rPr lang="fr-FR" sz="4400" b="1" cap="all" spc="50" dirty="0" err="1">
                <a:solidFill>
                  <a:srgbClr val="EFA32B"/>
                </a:solidFill>
                <a:latin typeface="DK Lemon Yellow Sun" panose="02000000000000000000" pitchFamily="50" charset="0"/>
                <a:ea typeface="Calibri" charset="0"/>
                <a:cs typeface="Calibri" charset="0"/>
              </a:rPr>
              <a:t>Wom’Energy</a:t>
            </a:r>
            <a:endParaRPr kumimoji="0" lang="fr-FR" sz="4400" b="1" i="0" u="none" strike="noStrike" kern="1200" cap="all" spc="50" normalizeH="0" baseline="0" noProof="0" dirty="0">
              <a:ln>
                <a:noFill/>
              </a:ln>
              <a:solidFill>
                <a:srgbClr val="EFA32B"/>
              </a:solidFill>
              <a:effectLst/>
              <a:uLnTx/>
              <a:uFillTx/>
              <a:latin typeface="DK Lemon Yellow Sun" panose="02000000000000000000" pitchFamily="50" charset="0"/>
              <a:ea typeface="Calibri" charset="0"/>
              <a:cs typeface="Calibri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07329F-4855-422E-B5F7-532C24CBB073}"/>
              </a:ext>
            </a:extLst>
          </p:cNvPr>
          <p:cNvSpPr txBox="1"/>
          <p:nvPr/>
        </p:nvSpPr>
        <p:spPr>
          <a:xfrm>
            <a:off x="1672936" y="991182"/>
            <a:ext cx="8792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  <a:t>Las </a:t>
            </a:r>
            <a:r>
              <a:rPr lang="fr-FR" sz="32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asociaciones</a:t>
            </a:r>
            <a: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están</a:t>
            </a:r>
            <a: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comprometidas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Espace réservé du contenu 6" descr="Capture d’écran">
            <a:extLst>
              <a:ext uri="{FF2B5EF4-FFF2-40B4-BE49-F238E27FC236}">
                <a16:creationId xmlns:a16="http://schemas.microsoft.com/office/drawing/2014/main" id="{E1C1D437-5CF0-4AB9-A7D3-185CCF5FE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7"/>
          <a:stretch/>
        </p:blipFill>
        <p:spPr>
          <a:xfrm>
            <a:off x="2647903" y="1937173"/>
            <a:ext cx="7027924" cy="3783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198546C-8775-45EC-AD22-DE0AD234D759}"/>
              </a:ext>
            </a:extLst>
          </p:cNvPr>
          <p:cNvSpPr txBox="1"/>
          <p:nvPr/>
        </p:nvSpPr>
        <p:spPr>
          <a:xfrm>
            <a:off x="3527501" y="5916069"/>
            <a:ext cx="5595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Compromiso</a:t>
            </a:r>
            <a:r>
              <a:rPr lang="fr-FR" sz="1200" dirty="0"/>
              <a:t> de las </a:t>
            </a:r>
            <a:r>
              <a:rPr lang="fr-FR" sz="1200" dirty="0" err="1"/>
              <a:t>asociaciones</a:t>
            </a:r>
            <a:r>
              <a:rPr lang="fr-FR" sz="1200" dirty="0"/>
              <a:t> con las </a:t>
            </a:r>
            <a:r>
              <a:rPr lang="fr-FR" sz="1200" dirty="0" err="1"/>
              <a:t>acciones</a:t>
            </a:r>
            <a:r>
              <a:rPr lang="fr-FR" sz="1200" dirty="0"/>
              <a:t> </a:t>
            </a:r>
            <a:r>
              <a:rPr lang="fr-FR" sz="1200" dirty="0" err="1"/>
              <a:t>WOM’energy</a:t>
            </a:r>
            <a:r>
              <a:rPr lang="fr-FR" sz="1200" dirty="0"/>
              <a:t> tras el Forum 06/17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3227E5-33C4-49B4-AD6E-F6A6A3574CA7}"/>
              </a:ext>
            </a:extLst>
          </p:cNvPr>
          <p:cNvSpPr txBox="1"/>
          <p:nvPr/>
        </p:nvSpPr>
        <p:spPr>
          <a:xfrm>
            <a:off x="2689465" y="2088367"/>
            <a:ext cx="729142" cy="329058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Acción 10</a:t>
            </a:r>
          </a:p>
          <a:p>
            <a:pPr>
              <a:lnSpc>
                <a:spcPct val="150000"/>
              </a:lnSpc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Acción 9</a:t>
            </a:r>
          </a:p>
          <a:p>
            <a:pPr>
              <a:lnSpc>
                <a:spcPct val="150000"/>
              </a:lnSpc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Acción 8</a:t>
            </a:r>
          </a:p>
          <a:p>
            <a:pPr>
              <a:lnSpc>
                <a:spcPct val="150000"/>
              </a:lnSpc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Acción 7</a:t>
            </a:r>
          </a:p>
          <a:p>
            <a:pPr>
              <a:lnSpc>
                <a:spcPct val="150000"/>
              </a:lnSpc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Acción 6</a:t>
            </a:r>
          </a:p>
          <a:p>
            <a:pPr>
              <a:lnSpc>
                <a:spcPct val="150000"/>
              </a:lnSpc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Acción 5</a:t>
            </a:r>
          </a:p>
          <a:p>
            <a:pPr>
              <a:lnSpc>
                <a:spcPct val="150000"/>
              </a:lnSpc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Acción 4</a:t>
            </a:r>
          </a:p>
          <a:p>
            <a:pPr>
              <a:lnSpc>
                <a:spcPct val="150000"/>
              </a:lnSpc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Acción 3</a:t>
            </a:r>
          </a:p>
          <a:p>
            <a:pPr>
              <a:lnSpc>
                <a:spcPct val="150000"/>
              </a:lnSpc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Acción 2</a:t>
            </a:r>
          </a:p>
          <a:p>
            <a:pPr>
              <a:lnSpc>
                <a:spcPct val="150000"/>
              </a:lnSpc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Acción 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2B9B8AC-29EE-45F2-90AF-D89692F9A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168" y="289451"/>
            <a:ext cx="1796614" cy="4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8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DAA300B-4517-4B3A-9C28-1E334742ECD6}"/>
              </a:ext>
            </a:extLst>
          </p:cNvPr>
          <p:cNvSpPr txBox="1"/>
          <p:nvPr/>
        </p:nvSpPr>
        <p:spPr>
          <a:xfrm>
            <a:off x="2144563" y="289451"/>
            <a:ext cx="705206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49A"/>
              </a:buClr>
              <a:buSzPct val="130000"/>
              <a:buFontTx/>
              <a:buNone/>
              <a:tabLst/>
              <a:defRPr/>
            </a:pPr>
            <a:r>
              <a:rPr lang="fr-FR" sz="4400" b="1" cap="all" spc="50" dirty="0" err="1">
                <a:solidFill>
                  <a:srgbClr val="EFA32B"/>
                </a:solidFill>
                <a:latin typeface="DK Lemon Yellow Sun" panose="02000000000000000000" pitchFamily="50" charset="0"/>
                <a:ea typeface="Calibri" charset="0"/>
                <a:cs typeface="Calibri" charset="0"/>
              </a:rPr>
              <a:t>Wom’Energy</a:t>
            </a:r>
            <a:endParaRPr kumimoji="0" lang="fr-FR" sz="4400" b="1" i="0" u="none" strike="noStrike" kern="1200" cap="all" spc="50" normalizeH="0" baseline="0" noProof="0" dirty="0">
              <a:ln>
                <a:noFill/>
              </a:ln>
              <a:solidFill>
                <a:srgbClr val="EFA32B"/>
              </a:solidFill>
              <a:effectLst/>
              <a:uLnTx/>
              <a:uFillTx/>
              <a:latin typeface="DK Lemon Yellow Sun" panose="02000000000000000000" pitchFamily="50" charset="0"/>
              <a:ea typeface="Calibri" charset="0"/>
              <a:cs typeface="Calibri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1F1759-570D-46F4-ADCF-5191C0359999}"/>
              </a:ext>
            </a:extLst>
          </p:cNvPr>
          <p:cNvSpPr txBox="1"/>
          <p:nvPr/>
        </p:nvSpPr>
        <p:spPr>
          <a:xfrm>
            <a:off x="1410851" y="1325161"/>
            <a:ext cx="1061590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  <a:t>Un </a:t>
            </a:r>
            <a:r>
              <a:rPr lang="fr-FR" sz="32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movimiento</a:t>
            </a:r>
            <a: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  <a:t> que </a:t>
            </a:r>
            <a:r>
              <a:rPr lang="fr-FR" sz="32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continuar</a:t>
            </a:r>
            <a: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  <a:t> y </a:t>
            </a:r>
            <a:r>
              <a:rPr lang="fr-FR" sz="32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ampliar</a:t>
            </a:r>
            <a:endParaRPr lang="fr-FR" sz="3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52 % de las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asociaciones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comprometidas</a:t>
            </a:r>
            <a:endParaRPr lang="fr-FR" dirty="0">
              <a:solidFill>
                <a:srgbClr val="191D39"/>
              </a:solidFill>
              <a:latin typeface="Canaro Medium" panose="00000700000000000000" pitchFamily="50" charset="0"/>
            </a:endParaRPr>
          </a:p>
        </p:txBody>
      </p:sp>
      <p:pic>
        <p:nvPicPr>
          <p:cNvPr id="5" name="Image 4" descr="Capture d’écran">
            <a:extLst>
              <a:ext uri="{FF2B5EF4-FFF2-40B4-BE49-F238E27FC236}">
                <a16:creationId xmlns:a16="http://schemas.microsoft.com/office/drawing/2014/main" id="{F411BB1F-DE62-4C23-A5D2-CD8485595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395" y="2723145"/>
            <a:ext cx="1705026" cy="1625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Capture d’écran">
            <a:extLst>
              <a:ext uri="{FF2B5EF4-FFF2-40B4-BE49-F238E27FC236}">
                <a16:creationId xmlns:a16="http://schemas.microsoft.com/office/drawing/2014/main" id="{DF49088A-64EB-4865-8228-43B2E07C97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t="3883" r="5740" b="12726"/>
          <a:stretch/>
        </p:blipFill>
        <p:spPr>
          <a:xfrm>
            <a:off x="7723062" y="2748911"/>
            <a:ext cx="1730124" cy="159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A8FD85B-0028-4F15-AD96-1DABEB5CFABE}"/>
              </a:ext>
            </a:extLst>
          </p:cNvPr>
          <p:cNvSpPr txBox="1"/>
          <p:nvPr/>
        </p:nvSpPr>
        <p:spPr>
          <a:xfrm>
            <a:off x="1405704" y="4716189"/>
            <a:ext cx="822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13152F"/>
                </a:solidFill>
                <a:latin typeface="Canaro Medium" panose="00000700000000000000" pitchFamily="50" charset="0"/>
              </a:rPr>
              <a:t>Objetivo</a:t>
            </a:r>
            <a:r>
              <a:rPr lang="fr-FR" dirty="0">
                <a:solidFill>
                  <a:srgbClr val="13152F"/>
                </a:solidFill>
                <a:latin typeface="Canaro Medium" panose="00000700000000000000" pitchFamily="50" charset="0"/>
              </a:rPr>
              <a:t> </a:t>
            </a:r>
            <a:r>
              <a:rPr lang="fr-FR" dirty="0" err="1">
                <a:solidFill>
                  <a:srgbClr val="13152F"/>
                </a:solidFill>
                <a:latin typeface="Canaro Medium" panose="00000700000000000000" pitchFamily="50" charset="0"/>
              </a:rPr>
              <a:t>todos</a:t>
            </a:r>
            <a:r>
              <a:rPr lang="fr-FR" dirty="0">
                <a:solidFill>
                  <a:srgbClr val="13152F"/>
                </a:solidFill>
                <a:latin typeface="Canaro Medium" panose="00000700000000000000" pitchFamily="50" charset="0"/>
              </a:rPr>
              <a:t> </a:t>
            </a:r>
            <a:r>
              <a:rPr lang="fr-FR" dirty="0" err="1">
                <a:solidFill>
                  <a:srgbClr val="13152F"/>
                </a:solidFill>
                <a:latin typeface="Canaro Medium" panose="00000700000000000000" pitchFamily="50" charset="0"/>
              </a:rPr>
              <a:t>comprometidos</a:t>
            </a:r>
            <a:r>
              <a:rPr lang="fr-FR" dirty="0">
                <a:solidFill>
                  <a:srgbClr val="13152F"/>
                </a:solidFill>
                <a:latin typeface="Canaro Medium" panose="00000700000000000000" pitchFamily="50" charset="0"/>
              </a:rPr>
              <a:t>:</a:t>
            </a:r>
          </a:p>
          <a:p>
            <a:pPr marL="342900" indent="-342900">
              <a:buBlip>
                <a:blip r:embed="rId5"/>
              </a:buBlip>
            </a:pPr>
            <a:r>
              <a:rPr lang="fr-FR" dirty="0" err="1">
                <a:solidFill>
                  <a:srgbClr val="13152F"/>
                </a:solidFill>
                <a:latin typeface="Canaro Medium" panose="00000700000000000000" pitchFamily="50" charset="0"/>
              </a:rPr>
              <a:t>Lanzar</a:t>
            </a:r>
            <a:r>
              <a:rPr lang="fr-FR" dirty="0">
                <a:solidFill>
                  <a:srgbClr val="13152F"/>
                </a:solidFill>
                <a:latin typeface="Canaro Medium" panose="00000700000000000000" pitchFamily="50" charset="0"/>
              </a:rPr>
              <a:t> el </a:t>
            </a:r>
            <a:r>
              <a:rPr lang="fr-FR" dirty="0" err="1">
                <a:solidFill>
                  <a:srgbClr val="13152F"/>
                </a:solidFill>
                <a:latin typeface="Canaro Medium" panose="00000700000000000000" pitchFamily="50" charset="0"/>
              </a:rPr>
              <a:t>despliegue</a:t>
            </a:r>
            <a:r>
              <a:rPr lang="fr-FR" dirty="0">
                <a:solidFill>
                  <a:srgbClr val="13152F"/>
                </a:solidFill>
                <a:latin typeface="Canaro Medium" panose="00000700000000000000" pitchFamily="50" charset="0"/>
              </a:rPr>
              <a:t> </a:t>
            </a:r>
            <a:r>
              <a:rPr lang="fr-FR" dirty="0" err="1">
                <a:solidFill>
                  <a:srgbClr val="13152F"/>
                </a:solidFill>
                <a:latin typeface="Canaro Medium" panose="00000700000000000000" pitchFamily="50" charset="0"/>
              </a:rPr>
              <a:t>WoM’energy</a:t>
            </a:r>
            <a:endParaRPr lang="fr-FR" dirty="0">
              <a:solidFill>
                <a:srgbClr val="13152F"/>
              </a:solidFill>
              <a:latin typeface="Canaro Medium" panose="00000700000000000000" pitchFamily="50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fr-FR" dirty="0" err="1">
                <a:solidFill>
                  <a:srgbClr val="13152F"/>
                </a:solidFill>
                <a:latin typeface="Canaro Medium" panose="00000700000000000000" pitchFamily="50" charset="0"/>
              </a:rPr>
              <a:t>Designar</a:t>
            </a:r>
            <a:r>
              <a:rPr lang="fr-FR" dirty="0">
                <a:solidFill>
                  <a:srgbClr val="13152F"/>
                </a:solidFill>
                <a:latin typeface="Canaro Medium" panose="00000700000000000000" pitchFamily="50" charset="0"/>
              </a:rPr>
              <a:t> </a:t>
            </a:r>
            <a:r>
              <a:rPr lang="fr-FR" dirty="0" err="1">
                <a:solidFill>
                  <a:srgbClr val="13152F"/>
                </a:solidFill>
                <a:latin typeface="Canaro Medium" panose="00000700000000000000" pitchFamily="50" charset="0"/>
              </a:rPr>
              <a:t>una</a:t>
            </a:r>
            <a:r>
              <a:rPr lang="fr-FR" dirty="0">
                <a:solidFill>
                  <a:srgbClr val="13152F"/>
                </a:solidFill>
                <a:latin typeface="Canaro Medium" panose="00000700000000000000" pitchFamily="50" charset="0"/>
              </a:rPr>
              <a:t> persona </a:t>
            </a:r>
            <a:r>
              <a:rPr lang="fr-FR" dirty="0" err="1">
                <a:solidFill>
                  <a:srgbClr val="13152F"/>
                </a:solidFill>
                <a:latin typeface="Canaro Medium" panose="00000700000000000000" pitchFamily="50" charset="0"/>
              </a:rPr>
              <a:t>encargada</a:t>
            </a:r>
            <a:r>
              <a:rPr lang="fr-FR" dirty="0">
                <a:solidFill>
                  <a:srgbClr val="13152F"/>
                </a:solidFill>
                <a:latin typeface="Canaro Medium" panose="00000700000000000000" pitchFamily="50" charset="0"/>
              </a:rPr>
              <a:t> de </a:t>
            </a:r>
            <a:r>
              <a:rPr lang="fr-FR" dirty="0" err="1">
                <a:solidFill>
                  <a:srgbClr val="13152F"/>
                </a:solidFill>
                <a:latin typeface="Canaro Medium" panose="00000700000000000000" pitchFamily="50" charset="0"/>
              </a:rPr>
              <a:t>WoM’energy</a:t>
            </a:r>
            <a:r>
              <a:rPr lang="fr-FR" dirty="0">
                <a:solidFill>
                  <a:srgbClr val="13152F"/>
                </a:solidFill>
                <a:latin typeface="Canaro Medium" panose="00000700000000000000" pitchFamily="50" charset="0"/>
              </a:rPr>
              <a:t> en </a:t>
            </a:r>
            <a:r>
              <a:rPr lang="fr-FR" dirty="0" err="1">
                <a:solidFill>
                  <a:srgbClr val="13152F"/>
                </a:solidFill>
                <a:latin typeface="Canaro Medium" panose="00000700000000000000" pitchFamily="50" charset="0"/>
              </a:rPr>
              <a:t>cada</a:t>
            </a:r>
            <a:r>
              <a:rPr lang="fr-FR" dirty="0">
                <a:solidFill>
                  <a:srgbClr val="13152F"/>
                </a:solidFill>
                <a:latin typeface="Canaro Medium" panose="00000700000000000000" pitchFamily="50" charset="0"/>
              </a:rPr>
              <a:t> </a:t>
            </a:r>
            <a:r>
              <a:rPr lang="fr-FR" dirty="0" err="1">
                <a:solidFill>
                  <a:srgbClr val="13152F"/>
                </a:solidFill>
                <a:latin typeface="Canaro Medium" panose="00000700000000000000" pitchFamily="50" charset="0"/>
              </a:rPr>
              <a:t>asociación</a:t>
            </a:r>
            <a:endParaRPr lang="fr-FR" dirty="0">
              <a:solidFill>
                <a:srgbClr val="13152F"/>
              </a:solidFill>
              <a:latin typeface="Canaro Medium" panose="00000700000000000000" pitchFamily="50" charset="0"/>
            </a:endParaRPr>
          </a:p>
          <a:p>
            <a:endParaRPr lang="fr-F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39A860-7C1C-4326-ADC2-D3E1DFD1D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1168" y="289451"/>
            <a:ext cx="1796614" cy="4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C1DED29-BF28-4CEE-9E3B-0C76FABDF3AA}"/>
              </a:ext>
            </a:extLst>
          </p:cNvPr>
          <p:cNvSpPr txBox="1"/>
          <p:nvPr/>
        </p:nvSpPr>
        <p:spPr>
          <a:xfrm>
            <a:off x="1608619" y="1319093"/>
            <a:ext cx="652851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  <a:t>Réseau Entreprendre, </a:t>
            </a:r>
            <a:r>
              <a:rPr lang="fr-FR" sz="32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una</a:t>
            </a:r>
            <a: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red</a:t>
            </a:r>
            <a:b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</a:br>
            <a: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  <a:t>« 100% </a:t>
            </a:r>
            <a:r>
              <a:rPr lang="fr-FR" sz="32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empresarios</a:t>
            </a:r>
            <a:r>
              <a:rPr lang="fr-FR" sz="3200" b="1" dirty="0">
                <a:solidFill>
                  <a:srgbClr val="C00000"/>
                </a:solidFill>
                <a:latin typeface="Lobster 1.3" panose="02000506000000020003" pitchFamily="50" charset="0"/>
              </a:rPr>
              <a:t> » </a:t>
            </a:r>
            <a:r>
              <a:rPr lang="fr-FR" sz="3200" b="1" dirty="0" err="1">
                <a:solidFill>
                  <a:srgbClr val="C00000"/>
                </a:solidFill>
                <a:latin typeface="Lobster 1.3" panose="02000506000000020003" pitchFamily="50" charset="0"/>
              </a:rPr>
              <a:t>mixta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obster 1.3" panose="02000506000000020003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Blip>
                <a:blip r:embed="rId3"/>
              </a:buBlip>
              <a:defRPr/>
            </a:pP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Hombres &amp;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mujeres</a:t>
            </a:r>
            <a:endParaRPr lang="fr-FR" dirty="0">
              <a:solidFill>
                <a:srgbClr val="191D39"/>
              </a:solidFill>
              <a:latin typeface="Canaro Medium" panose="00000700000000000000" pitchFamily="50" charset="0"/>
            </a:endParaRPr>
          </a:p>
          <a:p>
            <a:pPr marL="285750" lvl="0" indent="-285750">
              <a:buBlip>
                <a:blip r:embed="rId3"/>
              </a:buBlip>
              <a:defRPr/>
            </a:pP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Juniors &amp; seniors</a:t>
            </a:r>
          </a:p>
          <a:p>
            <a:pPr marL="285750" lvl="0" indent="-285750">
              <a:buBlip>
                <a:blip r:embed="rId3"/>
              </a:buBlip>
              <a:defRPr/>
            </a:pP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Creadores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,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retomadores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,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desarrolladores</a:t>
            </a:r>
            <a:endParaRPr lang="fr-FR" dirty="0">
              <a:solidFill>
                <a:srgbClr val="191D39"/>
              </a:solidFill>
              <a:latin typeface="Canaro Medium" panose="00000700000000000000" pitchFamily="50" charset="0"/>
            </a:endParaRPr>
          </a:p>
          <a:p>
            <a:pPr marL="285750" lvl="0" indent="-285750">
              <a:buBlip>
                <a:blip r:embed="rId3"/>
              </a:buBlip>
              <a:defRPr/>
            </a:pP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Startuperos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,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industriales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, </a:t>
            </a:r>
            <a:r>
              <a:rPr lang="fr-FR" dirty="0" err="1">
                <a:solidFill>
                  <a:srgbClr val="191D39"/>
                </a:solidFill>
                <a:latin typeface="Canaro Medium" panose="00000700000000000000" pitchFamily="50" charset="0"/>
              </a:rPr>
              <a:t>emprendedores</a:t>
            </a:r>
            <a:r>
              <a:rPr lang="fr-FR" dirty="0">
                <a:solidFill>
                  <a:srgbClr val="191D39"/>
                </a:solidFill>
                <a:latin typeface="Canaro Medium" panose="00000700000000000000" pitchFamily="50" charset="0"/>
              </a:rPr>
              <a:t> sociales.</a:t>
            </a:r>
          </a:p>
          <a:p>
            <a:pPr marL="285750" lvl="0" indent="-285750">
              <a:buBlip>
                <a:blip r:embed="rId3"/>
              </a:buBlip>
              <a:defRPr/>
            </a:pPr>
            <a:endParaRPr lang="fr-FR" dirty="0">
              <a:solidFill>
                <a:srgbClr val="191D39"/>
              </a:solidFill>
              <a:latin typeface="Canaro Medium" panose="00000700000000000000" pitchFamily="50" charset="0"/>
            </a:endParaRPr>
          </a:p>
          <a:p>
            <a:pPr lvl="0">
              <a:defRPr/>
            </a:pPr>
            <a:r>
              <a:rPr lang="fr-FR" dirty="0">
                <a:solidFill>
                  <a:srgbClr val="C00000"/>
                </a:solidFill>
                <a:latin typeface="Lobster 1.3" panose="02000506000000020003" pitchFamily="50" charset="0"/>
              </a:rPr>
              <a:t>                                        </a:t>
            </a:r>
            <a:r>
              <a:rPr lang="es-ES" dirty="0">
                <a:solidFill>
                  <a:srgbClr val="C00000"/>
                </a:solidFill>
                <a:latin typeface="Lobster 1.3" panose="02000506000000020003" pitchFamily="50" charset="0"/>
              </a:rPr>
              <a:t>“Estar entre pares, no entre clones”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191D39"/>
              </a:solidFill>
              <a:effectLst/>
              <a:uLnTx/>
              <a:uFillTx/>
              <a:latin typeface="Canaro Medium" panose="000007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AA300B-4517-4B3A-9C28-1E334742ECD6}"/>
              </a:ext>
            </a:extLst>
          </p:cNvPr>
          <p:cNvSpPr txBox="1"/>
          <p:nvPr/>
        </p:nvSpPr>
        <p:spPr>
          <a:xfrm>
            <a:off x="2144563" y="289451"/>
            <a:ext cx="705206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49A"/>
              </a:buClr>
              <a:buSzPct val="130000"/>
              <a:buFontTx/>
              <a:buNone/>
              <a:tabLst/>
              <a:defRPr/>
            </a:pPr>
            <a:r>
              <a:rPr lang="fr-FR" sz="4400" b="1" cap="all" spc="50" dirty="0" err="1">
                <a:solidFill>
                  <a:srgbClr val="EFA32B"/>
                </a:solidFill>
                <a:latin typeface="DK Lemon Yellow Sun" panose="02000000000000000000" pitchFamily="50" charset="0"/>
                <a:ea typeface="Calibri" charset="0"/>
                <a:cs typeface="Calibri" charset="0"/>
              </a:rPr>
              <a:t>Wom’Energy</a:t>
            </a:r>
            <a:endParaRPr kumimoji="0" lang="fr-FR" sz="4400" b="1" i="0" u="none" strike="noStrike" kern="1200" cap="all" spc="50" normalizeH="0" baseline="0" noProof="0" dirty="0">
              <a:ln>
                <a:noFill/>
              </a:ln>
              <a:solidFill>
                <a:srgbClr val="EFA32B"/>
              </a:solidFill>
              <a:effectLst/>
              <a:uLnTx/>
              <a:uFillTx/>
              <a:latin typeface="DK Lemon Yellow Sun" panose="02000000000000000000" pitchFamily="50" charset="0"/>
              <a:ea typeface="Calibri" charset="0"/>
              <a:cs typeface="Calibri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D80109-D89D-4B8B-9927-8E11F6067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168" y="289451"/>
            <a:ext cx="1796614" cy="4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9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AB0B4A8-0B21-4097-9DC5-81B51D9C2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059" y="0"/>
            <a:ext cx="9581882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8A66E2-DEF0-4D93-B43C-67733CDA4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547" y="3429000"/>
            <a:ext cx="3492905" cy="95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38632"/>
      </p:ext>
    </p:extLst>
  </p:cSld>
  <p:clrMapOvr>
    <a:masterClrMapping/>
  </p:clrMapOvr>
</p:sld>
</file>

<file path=ppt/theme/theme1.xml><?xml version="1.0" encoding="utf-8"?>
<a:theme xmlns:a="http://schemas.openxmlformats.org/drawingml/2006/main" name="RE Bleu">
  <a:themeElements>
    <a:clrScheme name="Personnalisé 2017">
      <a:dk1>
        <a:sysClr val="windowText" lastClr="000000"/>
      </a:dk1>
      <a:lt1>
        <a:sysClr val="window" lastClr="FFFFFF"/>
      </a:lt1>
      <a:dk2>
        <a:srgbClr val="00749A"/>
      </a:dk2>
      <a:lt2>
        <a:srgbClr val="666666"/>
      </a:lt2>
      <a:accent1>
        <a:srgbClr val="00749A"/>
      </a:accent1>
      <a:accent2>
        <a:srgbClr val="C8192C"/>
      </a:accent2>
      <a:accent3>
        <a:srgbClr val="F3A529"/>
      </a:accent3>
      <a:accent4>
        <a:srgbClr val="00749A"/>
      </a:accent4>
      <a:accent5>
        <a:srgbClr val="D6CEC3"/>
      </a:accent5>
      <a:accent6>
        <a:srgbClr val="D6CEC3"/>
      </a:accent6>
      <a:hlink>
        <a:srgbClr val="000000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36000" tIns="36000" rIns="36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0" rIns="36000" bIns="0" rtlCol="0">
        <a:spAutoFit/>
      </a:bodyPr>
      <a:lstStyle>
        <a:defPPr>
          <a:lnSpc>
            <a:spcPct val="90000"/>
          </a:lnSpc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que de PPT - 16-9ème.pptx" id="{61663CAA-CE05-43DF-85E9-EC2C19E1F52E}" vid="{E869E0BD-E369-4075-9E41-CFB890B783B6}"/>
    </a:ext>
  </a:extLst>
</a:theme>
</file>

<file path=ppt/theme/theme2.xml><?xml version="1.0" encoding="utf-8"?>
<a:theme xmlns:a="http://schemas.openxmlformats.org/drawingml/2006/main" name="1_RE Bleu">
  <a:themeElements>
    <a:clrScheme name="Personnalisé 2017">
      <a:dk1>
        <a:sysClr val="windowText" lastClr="000000"/>
      </a:dk1>
      <a:lt1>
        <a:sysClr val="window" lastClr="FFFFFF"/>
      </a:lt1>
      <a:dk2>
        <a:srgbClr val="00749A"/>
      </a:dk2>
      <a:lt2>
        <a:srgbClr val="666666"/>
      </a:lt2>
      <a:accent1>
        <a:srgbClr val="00749A"/>
      </a:accent1>
      <a:accent2>
        <a:srgbClr val="C8192C"/>
      </a:accent2>
      <a:accent3>
        <a:srgbClr val="F3A529"/>
      </a:accent3>
      <a:accent4>
        <a:srgbClr val="00749A"/>
      </a:accent4>
      <a:accent5>
        <a:srgbClr val="D6CEC3"/>
      </a:accent5>
      <a:accent6>
        <a:srgbClr val="D6CEC3"/>
      </a:accent6>
      <a:hlink>
        <a:srgbClr val="000000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36000" tIns="36000" rIns="36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0" rIns="36000" bIns="0" rtlCol="0">
        <a:spAutoFit/>
      </a:bodyPr>
      <a:lstStyle>
        <a:defPPr>
          <a:lnSpc>
            <a:spcPct val="90000"/>
          </a:lnSpc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que de PPT - 16-9ème.pptx" id="{61663CAA-CE05-43DF-85E9-EC2C19E1F52E}" vid="{E869E0BD-E369-4075-9E41-CFB890B783B6}"/>
    </a:ext>
  </a:extLst>
</a:theme>
</file>

<file path=ppt/theme/theme3.xml><?xml version="1.0" encoding="utf-8"?>
<a:theme xmlns:a="http://schemas.openxmlformats.org/drawingml/2006/main" name="2_RE Bleu">
  <a:themeElements>
    <a:clrScheme name="RE_Bleu_Couleurs">
      <a:dk1>
        <a:sysClr val="windowText" lastClr="000000"/>
      </a:dk1>
      <a:lt1>
        <a:sysClr val="window" lastClr="FFFFFF"/>
      </a:lt1>
      <a:dk2>
        <a:srgbClr val="0057A3"/>
      </a:dk2>
      <a:lt2>
        <a:srgbClr val="666666"/>
      </a:lt2>
      <a:accent1>
        <a:srgbClr val="0057A3"/>
      </a:accent1>
      <a:accent2>
        <a:srgbClr val="D3D94D"/>
      </a:accent2>
      <a:accent3>
        <a:srgbClr val="D6CEC3"/>
      </a:accent3>
      <a:accent4>
        <a:srgbClr val="0057A3"/>
      </a:accent4>
      <a:accent5>
        <a:srgbClr val="D3D94D"/>
      </a:accent5>
      <a:accent6>
        <a:srgbClr val="D6CEC3"/>
      </a:accent6>
      <a:hlink>
        <a:srgbClr val="000000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36000" tIns="36000" rIns="36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0" rIns="36000" bIns="0" rtlCol="0">
        <a:spAutoFit/>
      </a:bodyPr>
      <a:lstStyle>
        <a:defPPr>
          <a:lnSpc>
            <a:spcPct val="90000"/>
          </a:lnSpc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que de PPT Réseau Entreprendre 2014 bleu.potx" id="{557788DB-7A3D-4336-BD7C-65119C264B32}" vid="{31A3087F-E823-4ABF-AD51-63A7A1EF7A31}"/>
    </a:ext>
  </a:ext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RE Bleu">
  <a:themeElements>
    <a:clrScheme name="Personnalisé 2017">
      <a:dk1>
        <a:sysClr val="windowText" lastClr="000000"/>
      </a:dk1>
      <a:lt1>
        <a:sysClr val="window" lastClr="FFFFFF"/>
      </a:lt1>
      <a:dk2>
        <a:srgbClr val="00749A"/>
      </a:dk2>
      <a:lt2>
        <a:srgbClr val="666666"/>
      </a:lt2>
      <a:accent1>
        <a:srgbClr val="00749A"/>
      </a:accent1>
      <a:accent2>
        <a:srgbClr val="C8192C"/>
      </a:accent2>
      <a:accent3>
        <a:srgbClr val="F3A529"/>
      </a:accent3>
      <a:accent4>
        <a:srgbClr val="00749A"/>
      </a:accent4>
      <a:accent5>
        <a:srgbClr val="D6CEC3"/>
      </a:accent5>
      <a:accent6>
        <a:srgbClr val="D6CEC3"/>
      </a:accent6>
      <a:hlink>
        <a:srgbClr val="000000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36000" tIns="36000" rIns="36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0" rIns="36000" bIns="0" rtlCol="0">
        <a:spAutoFit/>
      </a:bodyPr>
      <a:lstStyle>
        <a:defPPr>
          <a:lnSpc>
            <a:spcPct val="90000"/>
          </a:lnSpc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que de PPT - 4-tiers.pptx" id="{A3E793DE-49AF-423C-AFB9-5288DC685B87}" vid="{6C5606FC-7DD6-4769-AC22-E8401B0F5DEE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7499</TotalTime>
  <Words>210</Words>
  <Application>Microsoft Office PowerPoint</Application>
  <PresentationFormat>Panorámica</PresentationFormat>
  <Paragraphs>72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7</vt:i4>
      </vt:variant>
    </vt:vector>
  </HeadingPairs>
  <TitlesOfParts>
    <vt:vector size="20" baseType="lpstr">
      <vt:lpstr>Arial</vt:lpstr>
      <vt:lpstr>Calibri</vt:lpstr>
      <vt:lpstr>Calibri Light</vt:lpstr>
      <vt:lpstr>Canaro Book</vt:lpstr>
      <vt:lpstr>Canaro Medium</vt:lpstr>
      <vt:lpstr>DK Lemon Yellow Sun</vt:lpstr>
      <vt:lpstr>Lobster 1.3</vt:lpstr>
      <vt:lpstr>Symbol</vt:lpstr>
      <vt:lpstr>RE Bleu</vt:lpstr>
      <vt:lpstr>1_RE Bleu</vt:lpstr>
      <vt:lpstr>2_RE Bleu</vt:lpstr>
      <vt:lpstr>3_Thème Office</vt:lpstr>
      <vt:lpstr>3_RE Bleu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HUYGHUES-BEAUFOND THÉOPHANE</dc:creator>
  <cp:keywords/>
  <dc:description/>
  <cp:lastModifiedBy>Concha Guerra Martinez</cp:lastModifiedBy>
  <cp:revision>529</cp:revision>
  <cp:lastPrinted>2018-06-04T10:46:10Z</cp:lastPrinted>
  <dcterms:created xsi:type="dcterms:W3CDTF">2017-09-01T14:06:12Z</dcterms:created>
  <dcterms:modified xsi:type="dcterms:W3CDTF">2018-09-25T15:43:52Z</dcterms:modified>
  <cp:category/>
</cp:coreProperties>
</file>